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8288000" cy="10287000"/>
  <p:notesSz cx="6858000" cy="9144000"/>
  <p:embeddedFontLst>
    <p:embeddedFont>
      <p:font typeface="Arial Bold" panose="020B0704020202020204" pitchFamily="34" charset="0"/>
      <p:regular r:id="rId12"/>
      <p:bold r:id="rId13"/>
    </p:embeddedFont>
    <p:embeddedFont>
      <p:font typeface="Montserrat Heavy" panose="020B0604020202020204" charset="0"/>
      <p:regular r:id="rId14"/>
    </p:embeddedFont>
    <p:embeddedFont>
      <p:font typeface="Montserrat Medium" panose="00000600000000000000" pitchFamily="2" charset="0"/>
      <p:regular r:id="rId15"/>
    </p:embeddedFont>
    <p:embeddedFont>
      <p:font typeface="Montserrat Medium Italics" panose="020B0604020202020204" charset="0"/>
      <p:regular r:id="rId16"/>
    </p:embeddedFont>
    <p:embeddedFont>
      <p:font typeface="Montserrat Ultra-Bold" panose="020B0604020202020204" charset="0"/>
      <p:regular r:id="rId17"/>
    </p:embeddedFont>
    <p:embeddedFont>
      <p:font typeface="Technocrat" panose="020B0604020202020204" charset="0"/>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2" d="100"/>
          <a:sy n="52" d="100"/>
        </p:scale>
        <p:origin x="850"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svg"/></Relationships>
</file>

<file path=ppt/slides/_rels/slide4.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image" Target="../media/image9.jpe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11.sv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jpeg"/><Relationship Id="rId1" Type="http://schemas.openxmlformats.org/officeDocument/2006/relationships/slideLayout" Target="../slideLayouts/slideLayout7.xml"/><Relationship Id="rId4" Type="http://schemas.openxmlformats.org/officeDocument/2006/relationships/image" Target="../media/image5.sv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17.sv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image" Target="../media/image5.svg"/></Relationships>
</file>

<file path=ppt/slides/_rels/slide8.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20.png"/><Relationship Id="rId7" Type="http://schemas.openxmlformats.org/officeDocument/2006/relationships/image" Target="../media/image22.png"/><Relationship Id="rId2" Type="http://schemas.openxmlformats.org/officeDocument/2006/relationships/image" Target="../media/image19.jpe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21.svg"/></Relationships>
</file>

<file path=ppt/slides/_rels/slide9.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4.png"/><Relationship Id="rId7" Type="http://schemas.openxmlformats.org/officeDocument/2006/relationships/image" Target="../media/image27.png"/><Relationship Id="rId2" Type="http://schemas.openxmlformats.org/officeDocument/2006/relationships/image" Target="../media/image24.jpeg"/><Relationship Id="rId1" Type="http://schemas.openxmlformats.org/officeDocument/2006/relationships/slideLayout" Target="../slideLayouts/slideLayout7.xml"/><Relationship Id="rId6" Type="http://schemas.openxmlformats.org/officeDocument/2006/relationships/image" Target="../media/image26.svg"/><Relationship Id="rId5" Type="http://schemas.openxmlformats.org/officeDocument/2006/relationships/image" Target="../media/image25.png"/><Relationship Id="rId10" Type="http://schemas.openxmlformats.org/officeDocument/2006/relationships/image" Target="../media/image30.svg"/><Relationship Id="rId4" Type="http://schemas.openxmlformats.org/officeDocument/2006/relationships/image" Target="../media/image5.svg"/><Relationship Id="rId9" Type="http://schemas.openxmlformats.org/officeDocument/2006/relationships/image" Target="../media/image29.png"/></Relationships>
</file>

<file path=ppt/slides/_rels/slide10.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jpeg"/><Relationship Id="rId1" Type="http://schemas.openxmlformats.org/officeDocument/2006/relationships/slideLayout" Target="../slideLayouts/slideLayout7.xml"/><Relationship Id="rId6" Type="http://schemas.openxmlformats.org/officeDocument/2006/relationships/image" Target="../media/image35.svg"/><Relationship Id="rId5" Type="http://schemas.openxmlformats.org/officeDocument/2006/relationships/image" Target="../media/image34.png"/><Relationship Id="rId10" Type="http://schemas.openxmlformats.org/officeDocument/2006/relationships/image" Target="../media/image39.svg"/><Relationship Id="rId4" Type="http://schemas.openxmlformats.org/officeDocument/2006/relationships/image" Target="../media/image33.svg"/><Relationship Id="rId9"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a:endParaRPr lang="en-US"/>
          </a:p>
        </p:txBody>
      </p:sp>
      <p:grpSp>
        <p:nvGrpSpPr>
          <p:cNvPr id="3" name="Group 3"/>
          <p:cNvGrpSpPr/>
          <p:nvPr/>
        </p:nvGrpSpPr>
        <p:grpSpPr>
          <a:xfrm>
            <a:off x="0" y="0"/>
            <a:ext cx="18288000" cy="8555372"/>
            <a:chOff x="0" y="0"/>
            <a:chExt cx="4816593" cy="2253267"/>
          </a:xfrm>
        </p:grpSpPr>
        <p:sp>
          <p:nvSpPr>
            <p:cNvPr id="4" name="Freeform 4"/>
            <p:cNvSpPr/>
            <p:nvPr/>
          </p:nvSpPr>
          <p:spPr>
            <a:xfrm>
              <a:off x="0" y="0"/>
              <a:ext cx="4816592" cy="2253267"/>
            </a:xfrm>
            <a:custGeom>
              <a:avLst/>
              <a:gdLst/>
              <a:ahLst/>
              <a:cxnLst/>
              <a:rect l="l" t="t" r="r" b="b"/>
              <a:pathLst>
                <a:path w="4816592" h="2253267">
                  <a:moveTo>
                    <a:pt x="0" y="0"/>
                  </a:moveTo>
                  <a:lnTo>
                    <a:pt x="4816592" y="0"/>
                  </a:lnTo>
                  <a:lnTo>
                    <a:pt x="4816592" y="2253267"/>
                  </a:lnTo>
                  <a:lnTo>
                    <a:pt x="0" y="2253267"/>
                  </a:lnTo>
                  <a:close/>
                </a:path>
              </a:pathLst>
            </a:custGeom>
            <a:gradFill rotWithShape="1">
              <a:gsLst>
                <a:gs pos="0">
                  <a:srgbClr val="38025B">
                    <a:alpha val="100000"/>
                  </a:srgbClr>
                </a:gs>
                <a:gs pos="100000">
                  <a:srgbClr val="555555">
                    <a:alpha val="0"/>
                  </a:srgbClr>
                </a:gs>
              </a:gsLst>
              <a:lin ang="5400000"/>
            </a:gradFill>
          </p:spPr>
          <p:txBody>
            <a:bodyPr/>
            <a:lstStyle/>
            <a:p>
              <a:endParaRPr lang="en-US"/>
            </a:p>
          </p:txBody>
        </p:sp>
        <p:sp>
          <p:nvSpPr>
            <p:cNvPr id="5" name="TextBox 5"/>
            <p:cNvSpPr txBox="1"/>
            <p:nvPr/>
          </p:nvSpPr>
          <p:spPr>
            <a:xfrm>
              <a:off x="0" y="-38100"/>
              <a:ext cx="4816593" cy="2291367"/>
            </a:xfrm>
            <a:prstGeom prst="rect">
              <a:avLst/>
            </a:prstGeom>
          </p:spPr>
          <p:txBody>
            <a:bodyPr lIns="50800" tIns="50800" rIns="50800" bIns="50800" rtlCol="0" anchor="ctr"/>
            <a:lstStyle/>
            <a:p>
              <a:pPr algn="ctr">
                <a:lnSpc>
                  <a:spcPts val="2083"/>
                </a:lnSpc>
              </a:pPr>
              <a:endParaRPr/>
            </a:p>
          </p:txBody>
        </p:sp>
      </p:grpSp>
      <p:sp>
        <p:nvSpPr>
          <p:cNvPr id="6" name="Freeform 6"/>
          <p:cNvSpPr/>
          <p:nvPr/>
        </p:nvSpPr>
        <p:spPr>
          <a:xfrm>
            <a:off x="780891" y="3768390"/>
            <a:ext cx="14708603" cy="4786982"/>
          </a:xfrm>
          <a:custGeom>
            <a:avLst/>
            <a:gdLst/>
            <a:ahLst/>
            <a:cxnLst/>
            <a:rect l="l" t="t" r="r" b="b"/>
            <a:pathLst>
              <a:path w="14708603" h="4786982">
                <a:moveTo>
                  <a:pt x="0" y="0"/>
                </a:moveTo>
                <a:lnTo>
                  <a:pt x="14708604" y="0"/>
                </a:lnTo>
                <a:lnTo>
                  <a:pt x="14708604" y="4786982"/>
                </a:lnTo>
                <a:lnTo>
                  <a:pt x="0" y="478698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7" name="Group 7"/>
          <p:cNvGrpSpPr/>
          <p:nvPr/>
        </p:nvGrpSpPr>
        <p:grpSpPr>
          <a:xfrm>
            <a:off x="0" y="9461343"/>
            <a:ext cx="18288000" cy="3086100"/>
            <a:chOff x="0" y="0"/>
            <a:chExt cx="4816593" cy="812800"/>
          </a:xfrm>
        </p:grpSpPr>
        <p:sp>
          <p:nvSpPr>
            <p:cNvPr id="8" name="Freeform 8"/>
            <p:cNvSpPr/>
            <p:nvPr/>
          </p:nvSpPr>
          <p:spPr>
            <a:xfrm>
              <a:off x="0" y="0"/>
              <a:ext cx="4816592" cy="812800"/>
            </a:xfrm>
            <a:custGeom>
              <a:avLst/>
              <a:gdLst/>
              <a:ahLst/>
              <a:cxnLst/>
              <a:rect l="l" t="t" r="r" b="b"/>
              <a:pathLst>
                <a:path w="4816592" h="812800">
                  <a:moveTo>
                    <a:pt x="0" y="0"/>
                  </a:moveTo>
                  <a:lnTo>
                    <a:pt x="4816592" y="0"/>
                  </a:lnTo>
                  <a:lnTo>
                    <a:pt x="4816592" y="812800"/>
                  </a:lnTo>
                  <a:lnTo>
                    <a:pt x="0" y="812800"/>
                  </a:lnTo>
                  <a:close/>
                </a:path>
              </a:pathLst>
            </a:custGeom>
            <a:solidFill>
              <a:srgbClr val="FEFEFE">
                <a:alpha val="36863"/>
              </a:srgbClr>
            </a:solidFill>
            <a:ln w="85725" cap="sq">
              <a:solidFill>
                <a:srgbClr val="FFFFFF">
                  <a:alpha val="36863"/>
                </a:srgbClr>
              </a:solidFill>
              <a:prstDash val="solid"/>
              <a:miter/>
            </a:ln>
          </p:spPr>
          <p:txBody>
            <a:bodyPr/>
            <a:lstStyle/>
            <a:p>
              <a:endParaRPr lang="en-US"/>
            </a:p>
          </p:txBody>
        </p:sp>
        <p:sp>
          <p:nvSpPr>
            <p:cNvPr id="9" name="TextBox 9"/>
            <p:cNvSpPr txBox="1"/>
            <p:nvPr/>
          </p:nvSpPr>
          <p:spPr>
            <a:xfrm>
              <a:off x="0" y="-38100"/>
              <a:ext cx="4816593" cy="850900"/>
            </a:xfrm>
            <a:prstGeom prst="rect">
              <a:avLst/>
            </a:prstGeom>
          </p:spPr>
          <p:txBody>
            <a:bodyPr lIns="50800" tIns="50800" rIns="50800" bIns="50800" rtlCol="0" anchor="ctr"/>
            <a:lstStyle/>
            <a:p>
              <a:pPr algn="ctr">
                <a:lnSpc>
                  <a:spcPts val="2083"/>
                </a:lnSpc>
              </a:pPr>
              <a:endParaRPr/>
            </a:p>
          </p:txBody>
        </p:sp>
      </p:grpSp>
      <p:sp>
        <p:nvSpPr>
          <p:cNvPr id="10" name="TextBox 10"/>
          <p:cNvSpPr txBox="1"/>
          <p:nvPr/>
        </p:nvSpPr>
        <p:spPr>
          <a:xfrm>
            <a:off x="3257631" y="3684442"/>
            <a:ext cx="11106744" cy="2059247"/>
          </a:xfrm>
          <a:prstGeom prst="rect">
            <a:avLst/>
          </a:prstGeom>
        </p:spPr>
        <p:txBody>
          <a:bodyPr lIns="0" tIns="0" rIns="0" bIns="0" rtlCol="0" anchor="t">
            <a:spAutoFit/>
          </a:bodyPr>
          <a:lstStyle/>
          <a:p>
            <a:pPr algn="ctr">
              <a:lnSpc>
                <a:spcPts val="8298"/>
              </a:lnSpc>
              <a:spcBef>
                <a:spcPct val="0"/>
              </a:spcBef>
            </a:pPr>
            <a:r>
              <a:rPr lang="en-US" sz="5927" b="1">
                <a:solidFill>
                  <a:srgbClr val="FFFFFF"/>
                </a:solidFill>
                <a:latin typeface="Montserrat Heavy"/>
                <a:ea typeface="Montserrat Heavy"/>
                <a:cs typeface="Montserrat Heavy"/>
                <a:sym typeface="Montserrat Heavy"/>
              </a:rPr>
              <a:t>INCLUSIVE SMART FACTORY</a:t>
            </a:r>
          </a:p>
        </p:txBody>
      </p:sp>
      <p:sp>
        <p:nvSpPr>
          <p:cNvPr id="11" name="Freeform 11"/>
          <p:cNvSpPr/>
          <p:nvPr/>
        </p:nvSpPr>
        <p:spPr>
          <a:xfrm>
            <a:off x="6173385" y="9122297"/>
            <a:ext cx="5566419" cy="678091"/>
          </a:xfrm>
          <a:custGeom>
            <a:avLst/>
            <a:gdLst/>
            <a:ahLst/>
            <a:cxnLst/>
            <a:rect l="l" t="t" r="r" b="b"/>
            <a:pathLst>
              <a:path w="5566419" h="678091">
                <a:moveTo>
                  <a:pt x="0" y="0"/>
                </a:moveTo>
                <a:lnTo>
                  <a:pt x="5566419" y="0"/>
                </a:lnTo>
                <a:lnTo>
                  <a:pt x="5566419" y="678091"/>
                </a:lnTo>
                <a:lnTo>
                  <a:pt x="0" y="67809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2" name="TextBox 12"/>
          <p:cNvSpPr txBox="1"/>
          <p:nvPr/>
        </p:nvSpPr>
        <p:spPr>
          <a:xfrm>
            <a:off x="3683599" y="5585311"/>
            <a:ext cx="8552381" cy="950317"/>
          </a:xfrm>
          <a:prstGeom prst="rect">
            <a:avLst/>
          </a:prstGeom>
        </p:spPr>
        <p:txBody>
          <a:bodyPr lIns="0" tIns="0" rIns="0" bIns="0" rtlCol="0" anchor="t">
            <a:spAutoFit/>
          </a:bodyPr>
          <a:lstStyle/>
          <a:p>
            <a:pPr algn="ctr">
              <a:lnSpc>
                <a:spcPts val="7715"/>
              </a:lnSpc>
              <a:spcBef>
                <a:spcPct val="0"/>
              </a:spcBef>
            </a:pPr>
            <a:r>
              <a:rPr lang="en-US" sz="5511" b="1">
                <a:solidFill>
                  <a:srgbClr val="FFFFFF"/>
                </a:solidFill>
                <a:latin typeface="Montserrat Medium"/>
                <a:ea typeface="Montserrat Medium"/>
                <a:cs typeface="Montserrat Medium"/>
                <a:sym typeface="Montserrat Medium"/>
              </a:rPr>
              <a:t>PRESENTATION </a:t>
            </a:r>
          </a:p>
        </p:txBody>
      </p:sp>
      <p:sp>
        <p:nvSpPr>
          <p:cNvPr id="13" name="TextBox 13"/>
          <p:cNvSpPr txBox="1"/>
          <p:nvPr/>
        </p:nvSpPr>
        <p:spPr>
          <a:xfrm>
            <a:off x="8811003" y="1576228"/>
            <a:ext cx="2928801" cy="353457"/>
          </a:xfrm>
          <a:prstGeom prst="rect">
            <a:avLst/>
          </a:prstGeom>
        </p:spPr>
        <p:txBody>
          <a:bodyPr lIns="0" tIns="0" rIns="0" bIns="0" rtlCol="0" anchor="t">
            <a:spAutoFit/>
          </a:bodyPr>
          <a:lstStyle/>
          <a:p>
            <a:pPr algn="l">
              <a:lnSpc>
                <a:spcPts val="2614"/>
              </a:lnSpc>
            </a:pPr>
            <a:r>
              <a:rPr lang="en-US" sz="2872" b="1">
                <a:solidFill>
                  <a:srgbClr val="FFFFFF"/>
                </a:solidFill>
                <a:latin typeface="Montserrat Ultra-Bold"/>
                <a:ea typeface="Montserrat Ultra-Bold"/>
                <a:cs typeface="Montserrat Ultra-Bold"/>
                <a:sym typeface="Montserrat Ultra-Bold"/>
              </a:rPr>
              <a:t>Socio SkillsUp</a:t>
            </a:r>
          </a:p>
        </p:txBody>
      </p:sp>
      <p:sp>
        <p:nvSpPr>
          <p:cNvPr id="14" name="TextBox 14"/>
          <p:cNvSpPr txBox="1"/>
          <p:nvPr/>
        </p:nvSpPr>
        <p:spPr>
          <a:xfrm>
            <a:off x="7449786" y="2667029"/>
            <a:ext cx="6996952" cy="445913"/>
          </a:xfrm>
          <a:prstGeom prst="rect">
            <a:avLst/>
          </a:prstGeom>
        </p:spPr>
        <p:txBody>
          <a:bodyPr lIns="0" tIns="0" rIns="0" bIns="0" rtlCol="0" anchor="t">
            <a:spAutoFit/>
          </a:bodyPr>
          <a:lstStyle/>
          <a:p>
            <a:pPr algn="l">
              <a:lnSpc>
                <a:spcPts val="3251"/>
              </a:lnSpc>
            </a:pPr>
            <a:r>
              <a:rPr lang="en-US" sz="3572" b="1">
                <a:solidFill>
                  <a:srgbClr val="FEFEFE"/>
                </a:solidFill>
                <a:latin typeface="Montserrat Medium"/>
                <a:ea typeface="Montserrat Medium"/>
                <a:cs typeface="Montserrat Medium"/>
                <a:sym typeface="Montserrat Medium"/>
              </a:rPr>
              <a:t>Empower. Engage. Employ</a:t>
            </a:r>
          </a:p>
        </p:txBody>
      </p:sp>
      <p:sp>
        <p:nvSpPr>
          <p:cNvPr id="15" name="TextBox 15"/>
          <p:cNvSpPr txBox="1"/>
          <p:nvPr/>
        </p:nvSpPr>
        <p:spPr>
          <a:xfrm>
            <a:off x="6490904" y="9245938"/>
            <a:ext cx="4661164" cy="373135"/>
          </a:xfrm>
          <a:prstGeom prst="rect">
            <a:avLst/>
          </a:prstGeom>
        </p:spPr>
        <p:txBody>
          <a:bodyPr lIns="0" tIns="0" rIns="0" bIns="0" rtlCol="0" anchor="t">
            <a:spAutoFit/>
          </a:bodyPr>
          <a:lstStyle/>
          <a:p>
            <a:pPr algn="ctr">
              <a:lnSpc>
                <a:spcPts val="3080"/>
              </a:lnSpc>
              <a:spcBef>
                <a:spcPct val="0"/>
              </a:spcBef>
            </a:pPr>
            <a:r>
              <a:rPr lang="en-US" sz="2200" b="1">
                <a:solidFill>
                  <a:srgbClr val="3A1059"/>
                </a:solidFill>
                <a:latin typeface="Montserrat Medium"/>
                <a:ea typeface="Montserrat Medium"/>
                <a:cs typeface="Montserrat Medium"/>
                <a:sym typeface="Montserrat Medium"/>
              </a:rPr>
              <a:t>www.socioskillsup.co.za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a:p>
        </p:txBody>
      </p:sp>
      <p:grpSp>
        <p:nvGrpSpPr>
          <p:cNvPr id="3" name="Group 3"/>
          <p:cNvGrpSpPr/>
          <p:nvPr/>
        </p:nvGrpSpPr>
        <p:grpSpPr>
          <a:xfrm>
            <a:off x="0" y="9461343"/>
            <a:ext cx="18288000" cy="3086100"/>
            <a:chOff x="0" y="0"/>
            <a:chExt cx="4816593" cy="812800"/>
          </a:xfrm>
        </p:grpSpPr>
        <p:sp>
          <p:nvSpPr>
            <p:cNvPr id="4" name="Freeform 4"/>
            <p:cNvSpPr/>
            <p:nvPr/>
          </p:nvSpPr>
          <p:spPr>
            <a:xfrm>
              <a:off x="0" y="0"/>
              <a:ext cx="4816592" cy="812800"/>
            </a:xfrm>
            <a:custGeom>
              <a:avLst/>
              <a:gdLst/>
              <a:ahLst/>
              <a:cxnLst/>
              <a:rect l="l" t="t" r="r" b="b"/>
              <a:pathLst>
                <a:path w="4816592" h="812800">
                  <a:moveTo>
                    <a:pt x="0" y="0"/>
                  </a:moveTo>
                  <a:lnTo>
                    <a:pt x="4816592" y="0"/>
                  </a:lnTo>
                  <a:lnTo>
                    <a:pt x="4816592" y="812800"/>
                  </a:lnTo>
                  <a:lnTo>
                    <a:pt x="0" y="812800"/>
                  </a:lnTo>
                  <a:close/>
                </a:path>
              </a:pathLst>
            </a:custGeom>
            <a:solidFill>
              <a:srgbClr val="FEFEFE">
                <a:alpha val="36863"/>
              </a:srgbClr>
            </a:solidFill>
            <a:ln w="85725" cap="sq">
              <a:solidFill>
                <a:srgbClr val="FFFFFF">
                  <a:alpha val="36863"/>
                </a:srgbClr>
              </a:solidFill>
              <a:prstDash val="solid"/>
              <a:miter/>
            </a:ln>
          </p:spPr>
          <p:txBody>
            <a:bodyPr/>
            <a:lstStyle/>
            <a:p>
              <a:endParaRPr lang="en-US"/>
            </a:p>
          </p:txBody>
        </p:sp>
        <p:sp>
          <p:nvSpPr>
            <p:cNvPr id="5" name="TextBox 5"/>
            <p:cNvSpPr txBox="1"/>
            <p:nvPr/>
          </p:nvSpPr>
          <p:spPr>
            <a:xfrm>
              <a:off x="0" y="-38100"/>
              <a:ext cx="4816593" cy="850900"/>
            </a:xfrm>
            <a:prstGeom prst="rect">
              <a:avLst/>
            </a:prstGeom>
          </p:spPr>
          <p:txBody>
            <a:bodyPr lIns="50800" tIns="50800" rIns="50800" bIns="50800" rtlCol="0" anchor="ctr"/>
            <a:lstStyle/>
            <a:p>
              <a:pPr algn="ctr">
                <a:lnSpc>
                  <a:spcPts val="2083"/>
                </a:lnSpc>
              </a:pPr>
              <a:endParaRPr/>
            </a:p>
          </p:txBody>
        </p:sp>
      </p:grpSp>
      <p:sp>
        <p:nvSpPr>
          <p:cNvPr id="6" name="Freeform 6"/>
          <p:cNvSpPr/>
          <p:nvPr/>
        </p:nvSpPr>
        <p:spPr>
          <a:xfrm>
            <a:off x="9871212" y="9122297"/>
            <a:ext cx="5566419" cy="678091"/>
          </a:xfrm>
          <a:custGeom>
            <a:avLst/>
            <a:gdLst/>
            <a:ahLst/>
            <a:cxnLst/>
            <a:rect l="l" t="t" r="r" b="b"/>
            <a:pathLst>
              <a:path w="5566419" h="678091">
                <a:moveTo>
                  <a:pt x="0" y="0"/>
                </a:moveTo>
                <a:lnTo>
                  <a:pt x="5566419" y="0"/>
                </a:lnTo>
                <a:lnTo>
                  <a:pt x="5566419" y="678091"/>
                </a:lnTo>
                <a:lnTo>
                  <a:pt x="0" y="67809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TextBox 7"/>
          <p:cNvSpPr txBox="1"/>
          <p:nvPr/>
        </p:nvSpPr>
        <p:spPr>
          <a:xfrm>
            <a:off x="10188732" y="9245938"/>
            <a:ext cx="4661164" cy="373135"/>
          </a:xfrm>
          <a:prstGeom prst="rect">
            <a:avLst/>
          </a:prstGeom>
        </p:spPr>
        <p:txBody>
          <a:bodyPr lIns="0" tIns="0" rIns="0" bIns="0" rtlCol="0" anchor="t">
            <a:spAutoFit/>
          </a:bodyPr>
          <a:lstStyle/>
          <a:p>
            <a:pPr algn="ctr">
              <a:lnSpc>
                <a:spcPts val="3080"/>
              </a:lnSpc>
              <a:spcBef>
                <a:spcPct val="0"/>
              </a:spcBef>
            </a:pPr>
            <a:r>
              <a:rPr lang="en-US" sz="2200" b="1">
                <a:solidFill>
                  <a:srgbClr val="3A1059"/>
                </a:solidFill>
                <a:latin typeface="Montserrat Medium"/>
                <a:ea typeface="Montserrat Medium"/>
                <a:cs typeface="Montserrat Medium"/>
                <a:sym typeface="Montserrat Medium"/>
              </a:rPr>
              <a:t>www.socioskillsup.co.za</a:t>
            </a:r>
          </a:p>
        </p:txBody>
      </p:sp>
      <p:sp>
        <p:nvSpPr>
          <p:cNvPr id="8" name="Freeform 8"/>
          <p:cNvSpPr/>
          <p:nvPr/>
        </p:nvSpPr>
        <p:spPr>
          <a:xfrm>
            <a:off x="-320577" y="-92903"/>
            <a:ext cx="8967340" cy="10472806"/>
          </a:xfrm>
          <a:custGeom>
            <a:avLst/>
            <a:gdLst/>
            <a:ahLst/>
            <a:cxnLst/>
            <a:rect l="l" t="t" r="r" b="b"/>
            <a:pathLst>
              <a:path w="8967340" h="10472806">
                <a:moveTo>
                  <a:pt x="0" y="0"/>
                </a:moveTo>
                <a:lnTo>
                  <a:pt x="8967340" y="0"/>
                </a:lnTo>
                <a:lnTo>
                  <a:pt x="8967340" y="10472806"/>
                </a:lnTo>
                <a:lnTo>
                  <a:pt x="0" y="10472806"/>
                </a:lnTo>
                <a:lnTo>
                  <a:pt x="0" y="0"/>
                </a:lnTo>
                <a:close/>
              </a:path>
            </a:pathLst>
          </a:custGeom>
          <a:blipFill>
            <a:blip r:embed="rId5"/>
            <a:stretch>
              <a:fillRect/>
            </a:stretch>
          </a:blipFill>
        </p:spPr>
        <p:txBody>
          <a:bodyPr/>
          <a:lstStyle/>
          <a:p>
            <a:endParaRPr lang="en-US"/>
          </a:p>
        </p:txBody>
      </p:sp>
      <p:grpSp>
        <p:nvGrpSpPr>
          <p:cNvPr id="9" name="Group 9"/>
          <p:cNvGrpSpPr/>
          <p:nvPr/>
        </p:nvGrpSpPr>
        <p:grpSpPr>
          <a:xfrm>
            <a:off x="0" y="0"/>
            <a:ext cx="18288000" cy="8555372"/>
            <a:chOff x="0" y="0"/>
            <a:chExt cx="4816593" cy="2253267"/>
          </a:xfrm>
        </p:grpSpPr>
        <p:sp>
          <p:nvSpPr>
            <p:cNvPr id="10" name="Freeform 10"/>
            <p:cNvSpPr/>
            <p:nvPr/>
          </p:nvSpPr>
          <p:spPr>
            <a:xfrm>
              <a:off x="0" y="0"/>
              <a:ext cx="4816592" cy="2253267"/>
            </a:xfrm>
            <a:custGeom>
              <a:avLst/>
              <a:gdLst/>
              <a:ahLst/>
              <a:cxnLst/>
              <a:rect l="l" t="t" r="r" b="b"/>
              <a:pathLst>
                <a:path w="4816592" h="2253267">
                  <a:moveTo>
                    <a:pt x="0" y="0"/>
                  </a:moveTo>
                  <a:lnTo>
                    <a:pt x="4816592" y="0"/>
                  </a:lnTo>
                  <a:lnTo>
                    <a:pt x="4816592" y="2253267"/>
                  </a:lnTo>
                  <a:lnTo>
                    <a:pt x="0" y="2253267"/>
                  </a:lnTo>
                  <a:close/>
                </a:path>
              </a:pathLst>
            </a:custGeom>
            <a:gradFill rotWithShape="1">
              <a:gsLst>
                <a:gs pos="0">
                  <a:srgbClr val="38025B">
                    <a:alpha val="100000"/>
                  </a:srgbClr>
                </a:gs>
                <a:gs pos="100000">
                  <a:srgbClr val="555555">
                    <a:alpha val="0"/>
                  </a:srgbClr>
                </a:gs>
              </a:gsLst>
              <a:lin ang="5400000"/>
            </a:gradFill>
          </p:spPr>
          <p:txBody>
            <a:bodyPr/>
            <a:lstStyle/>
            <a:p>
              <a:endParaRPr lang="en-US"/>
            </a:p>
          </p:txBody>
        </p:sp>
        <p:sp>
          <p:nvSpPr>
            <p:cNvPr id="11" name="TextBox 11"/>
            <p:cNvSpPr txBox="1"/>
            <p:nvPr/>
          </p:nvSpPr>
          <p:spPr>
            <a:xfrm>
              <a:off x="0" y="-38100"/>
              <a:ext cx="4816593" cy="2291367"/>
            </a:xfrm>
            <a:prstGeom prst="rect">
              <a:avLst/>
            </a:prstGeom>
          </p:spPr>
          <p:txBody>
            <a:bodyPr lIns="50800" tIns="50800" rIns="50800" bIns="50800" rtlCol="0" anchor="ctr"/>
            <a:lstStyle/>
            <a:p>
              <a:pPr algn="ctr">
                <a:lnSpc>
                  <a:spcPts val="2083"/>
                </a:lnSpc>
              </a:pPr>
              <a:endParaRPr/>
            </a:p>
          </p:txBody>
        </p:sp>
      </p:grpSp>
      <p:sp>
        <p:nvSpPr>
          <p:cNvPr id="12" name="TextBox 12"/>
          <p:cNvSpPr txBox="1"/>
          <p:nvPr/>
        </p:nvSpPr>
        <p:spPr>
          <a:xfrm>
            <a:off x="10961623" y="1588122"/>
            <a:ext cx="3888273" cy="234586"/>
          </a:xfrm>
          <a:prstGeom prst="rect">
            <a:avLst/>
          </a:prstGeom>
        </p:spPr>
        <p:txBody>
          <a:bodyPr lIns="0" tIns="0" rIns="0" bIns="0" rtlCol="0" anchor="t">
            <a:spAutoFit/>
          </a:bodyPr>
          <a:lstStyle/>
          <a:p>
            <a:pPr algn="l">
              <a:lnSpc>
                <a:spcPts val="1795"/>
              </a:lnSpc>
            </a:pPr>
            <a:r>
              <a:rPr lang="en-US" sz="1972" b="1">
                <a:solidFill>
                  <a:srgbClr val="FFFFFF"/>
                </a:solidFill>
                <a:latin typeface="Montserrat Ultra-Bold"/>
                <a:ea typeface="Montserrat Ultra-Bold"/>
                <a:cs typeface="Montserrat Ultra-Bold"/>
                <a:sym typeface="Montserrat Ultra-Bold"/>
              </a:rPr>
              <a:t>Socio SkillsUp </a:t>
            </a:r>
          </a:p>
        </p:txBody>
      </p:sp>
      <p:sp>
        <p:nvSpPr>
          <p:cNvPr id="13" name="TextBox 13"/>
          <p:cNvSpPr txBox="1"/>
          <p:nvPr/>
        </p:nvSpPr>
        <p:spPr>
          <a:xfrm>
            <a:off x="1028700" y="1259210"/>
            <a:ext cx="1128031" cy="563499"/>
          </a:xfrm>
          <a:prstGeom prst="rect">
            <a:avLst/>
          </a:prstGeom>
        </p:spPr>
        <p:txBody>
          <a:bodyPr lIns="0" tIns="0" rIns="0" bIns="0" rtlCol="0" anchor="t">
            <a:spAutoFit/>
          </a:bodyPr>
          <a:lstStyle/>
          <a:p>
            <a:pPr algn="l">
              <a:lnSpc>
                <a:spcPts val="4116"/>
              </a:lnSpc>
              <a:spcBef>
                <a:spcPct val="0"/>
              </a:spcBef>
            </a:pPr>
            <a:r>
              <a:rPr lang="en-US" sz="2940">
                <a:solidFill>
                  <a:srgbClr val="FFFFFF"/>
                </a:solidFill>
                <a:latin typeface="Technocrat"/>
                <a:ea typeface="Technocrat"/>
                <a:cs typeface="Technocrat"/>
                <a:sym typeface="Technocrat"/>
              </a:rPr>
              <a:t>02</a:t>
            </a:r>
          </a:p>
        </p:txBody>
      </p:sp>
      <p:sp>
        <p:nvSpPr>
          <p:cNvPr id="14" name="TextBox 14"/>
          <p:cNvSpPr txBox="1"/>
          <p:nvPr/>
        </p:nvSpPr>
        <p:spPr>
          <a:xfrm>
            <a:off x="10053634" y="2764434"/>
            <a:ext cx="7214678" cy="1119770"/>
          </a:xfrm>
          <a:prstGeom prst="rect">
            <a:avLst/>
          </a:prstGeom>
        </p:spPr>
        <p:txBody>
          <a:bodyPr lIns="0" tIns="0" rIns="0" bIns="0" rtlCol="0" anchor="t">
            <a:spAutoFit/>
          </a:bodyPr>
          <a:lstStyle/>
          <a:p>
            <a:pPr algn="l">
              <a:lnSpc>
                <a:spcPts val="9155"/>
              </a:lnSpc>
              <a:spcBef>
                <a:spcPct val="0"/>
              </a:spcBef>
            </a:pPr>
            <a:r>
              <a:rPr lang="en-US" sz="6539" b="1">
                <a:solidFill>
                  <a:srgbClr val="FFFFFF"/>
                </a:solidFill>
                <a:latin typeface="Montserrat Heavy"/>
                <a:ea typeface="Montserrat Heavy"/>
                <a:cs typeface="Montserrat Heavy"/>
                <a:sym typeface="Montserrat Heavy"/>
              </a:rPr>
              <a:t>INTRODUCTION</a:t>
            </a:r>
          </a:p>
        </p:txBody>
      </p:sp>
      <p:sp>
        <p:nvSpPr>
          <p:cNvPr id="15" name="TextBox 15"/>
          <p:cNvSpPr txBox="1"/>
          <p:nvPr/>
        </p:nvSpPr>
        <p:spPr>
          <a:xfrm>
            <a:off x="8408670" y="4129996"/>
            <a:ext cx="8850630" cy="2519030"/>
          </a:xfrm>
          <a:prstGeom prst="rect">
            <a:avLst/>
          </a:prstGeom>
        </p:spPr>
        <p:txBody>
          <a:bodyPr lIns="0" tIns="0" rIns="0" bIns="0" rtlCol="0" anchor="t">
            <a:spAutoFit/>
          </a:bodyPr>
          <a:lstStyle/>
          <a:p>
            <a:pPr algn="l">
              <a:lnSpc>
                <a:spcPts val="2905"/>
              </a:lnSpc>
              <a:spcBef>
                <a:spcPct val="0"/>
              </a:spcBef>
            </a:pPr>
            <a:r>
              <a:rPr lang="en-US" sz="2075" b="1">
                <a:solidFill>
                  <a:srgbClr val="FFFFFF"/>
                </a:solidFill>
                <a:latin typeface="Montserrat Medium"/>
                <a:ea typeface="Montserrat Medium"/>
                <a:cs typeface="Montserrat Medium"/>
                <a:sym typeface="Montserrat Medium"/>
              </a:rPr>
              <a:t>As a disability technology consulting company, Socio SkillsUp is committed to empowering persons with disabilities by facilitating their transition into the open labor market. This proposal outlines our vision for establishing a Smart Factory designed to transform the employment landscape for individuals with disabilities, harnessing smart technology to create a more inclusive workforce.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a:endParaRPr lang="en-US"/>
          </a:p>
        </p:txBody>
      </p:sp>
      <p:grpSp>
        <p:nvGrpSpPr>
          <p:cNvPr id="3" name="Group 3"/>
          <p:cNvGrpSpPr/>
          <p:nvPr/>
        </p:nvGrpSpPr>
        <p:grpSpPr>
          <a:xfrm>
            <a:off x="0" y="0"/>
            <a:ext cx="18288000" cy="8555372"/>
            <a:chOff x="0" y="0"/>
            <a:chExt cx="4816593" cy="2253267"/>
          </a:xfrm>
        </p:grpSpPr>
        <p:sp>
          <p:nvSpPr>
            <p:cNvPr id="4" name="Freeform 4"/>
            <p:cNvSpPr/>
            <p:nvPr/>
          </p:nvSpPr>
          <p:spPr>
            <a:xfrm>
              <a:off x="0" y="0"/>
              <a:ext cx="4816592" cy="2253267"/>
            </a:xfrm>
            <a:custGeom>
              <a:avLst/>
              <a:gdLst/>
              <a:ahLst/>
              <a:cxnLst/>
              <a:rect l="l" t="t" r="r" b="b"/>
              <a:pathLst>
                <a:path w="4816592" h="2253267">
                  <a:moveTo>
                    <a:pt x="0" y="0"/>
                  </a:moveTo>
                  <a:lnTo>
                    <a:pt x="4816592" y="0"/>
                  </a:lnTo>
                  <a:lnTo>
                    <a:pt x="4816592" y="2253267"/>
                  </a:lnTo>
                  <a:lnTo>
                    <a:pt x="0" y="2253267"/>
                  </a:lnTo>
                  <a:close/>
                </a:path>
              </a:pathLst>
            </a:custGeom>
            <a:gradFill rotWithShape="1">
              <a:gsLst>
                <a:gs pos="0">
                  <a:srgbClr val="38025B">
                    <a:alpha val="100000"/>
                  </a:srgbClr>
                </a:gs>
                <a:gs pos="100000">
                  <a:srgbClr val="555555">
                    <a:alpha val="0"/>
                  </a:srgbClr>
                </a:gs>
              </a:gsLst>
              <a:lin ang="5400000"/>
            </a:gradFill>
          </p:spPr>
          <p:txBody>
            <a:bodyPr/>
            <a:lstStyle/>
            <a:p>
              <a:endParaRPr lang="en-US"/>
            </a:p>
          </p:txBody>
        </p:sp>
        <p:sp>
          <p:nvSpPr>
            <p:cNvPr id="5" name="TextBox 5"/>
            <p:cNvSpPr txBox="1"/>
            <p:nvPr/>
          </p:nvSpPr>
          <p:spPr>
            <a:xfrm>
              <a:off x="0" y="-38100"/>
              <a:ext cx="4816593" cy="2291367"/>
            </a:xfrm>
            <a:prstGeom prst="rect">
              <a:avLst/>
            </a:prstGeom>
          </p:spPr>
          <p:txBody>
            <a:bodyPr lIns="50800" tIns="50800" rIns="50800" bIns="50800" rtlCol="0" anchor="ctr"/>
            <a:lstStyle/>
            <a:p>
              <a:pPr algn="ctr">
                <a:lnSpc>
                  <a:spcPts val="2083"/>
                </a:lnSpc>
              </a:pPr>
              <a:endParaRPr/>
            </a:p>
          </p:txBody>
        </p:sp>
      </p:grpSp>
      <p:grpSp>
        <p:nvGrpSpPr>
          <p:cNvPr id="6" name="Group 6"/>
          <p:cNvGrpSpPr/>
          <p:nvPr/>
        </p:nvGrpSpPr>
        <p:grpSpPr>
          <a:xfrm>
            <a:off x="0" y="9461343"/>
            <a:ext cx="18288000" cy="3086100"/>
            <a:chOff x="0" y="0"/>
            <a:chExt cx="4816593" cy="812800"/>
          </a:xfrm>
        </p:grpSpPr>
        <p:sp>
          <p:nvSpPr>
            <p:cNvPr id="7" name="Freeform 7"/>
            <p:cNvSpPr/>
            <p:nvPr/>
          </p:nvSpPr>
          <p:spPr>
            <a:xfrm>
              <a:off x="0" y="0"/>
              <a:ext cx="4816592" cy="812800"/>
            </a:xfrm>
            <a:custGeom>
              <a:avLst/>
              <a:gdLst/>
              <a:ahLst/>
              <a:cxnLst/>
              <a:rect l="l" t="t" r="r" b="b"/>
              <a:pathLst>
                <a:path w="4816592" h="812800">
                  <a:moveTo>
                    <a:pt x="0" y="0"/>
                  </a:moveTo>
                  <a:lnTo>
                    <a:pt x="4816592" y="0"/>
                  </a:lnTo>
                  <a:lnTo>
                    <a:pt x="4816592" y="812800"/>
                  </a:lnTo>
                  <a:lnTo>
                    <a:pt x="0" y="812800"/>
                  </a:lnTo>
                  <a:close/>
                </a:path>
              </a:pathLst>
            </a:custGeom>
            <a:solidFill>
              <a:srgbClr val="FEFEFE">
                <a:alpha val="36863"/>
              </a:srgbClr>
            </a:solidFill>
            <a:ln w="85725" cap="sq">
              <a:solidFill>
                <a:srgbClr val="FFFFFF">
                  <a:alpha val="36863"/>
                </a:srgbClr>
              </a:solidFill>
              <a:prstDash val="solid"/>
              <a:miter/>
            </a:ln>
          </p:spPr>
          <p:txBody>
            <a:bodyPr/>
            <a:lstStyle/>
            <a:p>
              <a:endParaRPr lang="en-US"/>
            </a:p>
          </p:txBody>
        </p:sp>
        <p:sp>
          <p:nvSpPr>
            <p:cNvPr id="8" name="TextBox 8"/>
            <p:cNvSpPr txBox="1"/>
            <p:nvPr/>
          </p:nvSpPr>
          <p:spPr>
            <a:xfrm>
              <a:off x="0" y="-38100"/>
              <a:ext cx="4816593" cy="850900"/>
            </a:xfrm>
            <a:prstGeom prst="rect">
              <a:avLst/>
            </a:prstGeom>
          </p:spPr>
          <p:txBody>
            <a:bodyPr lIns="50800" tIns="50800" rIns="50800" bIns="50800" rtlCol="0" anchor="ctr"/>
            <a:lstStyle/>
            <a:p>
              <a:pPr algn="ctr">
                <a:lnSpc>
                  <a:spcPts val="2083"/>
                </a:lnSpc>
              </a:pPr>
              <a:endParaRPr/>
            </a:p>
          </p:txBody>
        </p:sp>
      </p:grpSp>
      <p:sp>
        <p:nvSpPr>
          <p:cNvPr id="9" name="Freeform 9"/>
          <p:cNvSpPr/>
          <p:nvPr/>
        </p:nvSpPr>
        <p:spPr>
          <a:xfrm>
            <a:off x="6173385" y="9122297"/>
            <a:ext cx="5566419" cy="678091"/>
          </a:xfrm>
          <a:custGeom>
            <a:avLst/>
            <a:gdLst/>
            <a:ahLst/>
            <a:cxnLst/>
            <a:rect l="l" t="t" r="r" b="b"/>
            <a:pathLst>
              <a:path w="5566419" h="678091">
                <a:moveTo>
                  <a:pt x="0" y="0"/>
                </a:moveTo>
                <a:lnTo>
                  <a:pt x="5566419" y="0"/>
                </a:lnTo>
                <a:lnTo>
                  <a:pt x="5566419" y="678091"/>
                </a:lnTo>
                <a:lnTo>
                  <a:pt x="0" y="67809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0" name="TextBox 10"/>
          <p:cNvSpPr txBox="1"/>
          <p:nvPr/>
        </p:nvSpPr>
        <p:spPr>
          <a:xfrm>
            <a:off x="8811003" y="1557178"/>
            <a:ext cx="4251880" cy="234586"/>
          </a:xfrm>
          <a:prstGeom prst="rect">
            <a:avLst/>
          </a:prstGeom>
        </p:spPr>
        <p:txBody>
          <a:bodyPr lIns="0" tIns="0" rIns="0" bIns="0" rtlCol="0" anchor="t">
            <a:spAutoFit/>
          </a:bodyPr>
          <a:lstStyle/>
          <a:p>
            <a:pPr algn="l">
              <a:lnSpc>
                <a:spcPts val="1795"/>
              </a:lnSpc>
            </a:pPr>
            <a:r>
              <a:rPr lang="en-US" sz="1972" b="1">
                <a:solidFill>
                  <a:srgbClr val="FFFFFF"/>
                </a:solidFill>
                <a:latin typeface="Montserrat Ultra-Bold"/>
                <a:ea typeface="Montserrat Ultra-Bold"/>
                <a:cs typeface="Montserrat Ultra-Bold"/>
                <a:sym typeface="Montserrat Ultra-Bold"/>
              </a:rPr>
              <a:t>Socio SkillsUp </a:t>
            </a:r>
          </a:p>
        </p:txBody>
      </p:sp>
      <p:sp>
        <p:nvSpPr>
          <p:cNvPr id="11" name="TextBox 11"/>
          <p:cNvSpPr txBox="1"/>
          <p:nvPr/>
        </p:nvSpPr>
        <p:spPr>
          <a:xfrm>
            <a:off x="6490904" y="9245938"/>
            <a:ext cx="4661164" cy="373135"/>
          </a:xfrm>
          <a:prstGeom prst="rect">
            <a:avLst/>
          </a:prstGeom>
        </p:spPr>
        <p:txBody>
          <a:bodyPr lIns="0" tIns="0" rIns="0" bIns="0" rtlCol="0" anchor="t">
            <a:spAutoFit/>
          </a:bodyPr>
          <a:lstStyle/>
          <a:p>
            <a:pPr algn="ctr">
              <a:lnSpc>
                <a:spcPts val="3080"/>
              </a:lnSpc>
              <a:spcBef>
                <a:spcPct val="0"/>
              </a:spcBef>
            </a:pPr>
            <a:r>
              <a:rPr lang="en-US" sz="2200" b="1">
                <a:solidFill>
                  <a:srgbClr val="3A1059"/>
                </a:solidFill>
                <a:latin typeface="Montserrat Medium"/>
                <a:ea typeface="Montserrat Medium"/>
                <a:cs typeface="Montserrat Medium"/>
                <a:sym typeface="Montserrat Medium"/>
              </a:rPr>
              <a:t>www.socioskillsup.co.za</a:t>
            </a:r>
          </a:p>
        </p:txBody>
      </p:sp>
      <p:sp>
        <p:nvSpPr>
          <p:cNvPr id="12" name="TextBox 12"/>
          <p:cNvSpPr txBox="1"/>
          <p:nvPr/>
        </p:nvSpPr>
        <p:spPr>
          <a:xfrm>
            <a:off x="1028700" y="8431547"/>
            <a:ext cx="1174448" cy="563499"/>
          </a:xfrm>
          <a:prstGeom prst="rect">
            <a:avLst/>
          </a:prstGeom>
        </p:spPr>
        <p:txBody>
          <a:bodyPr lIns="0" tIns="0" rIns="0" bIns="0" rtlCol="0" anchor="t">
            <a:spAutoFit/>
          </a:bodyPr>
          <a:lstStyle/>
          <a:p>
            <a:pPr algn="l">
              <a:lnSpc>
                <a:spcPts val="4116"/>
              </a:lnSpc>
              <a:spcBef>
                <a:spcPct val="0"/>
              </a:spcBef>
            </a:pPr>
            <a:r>
              <a:rPr lang="en-US" sz="2940">
                <a:solidFill>
                  <a:srgbClr val="FFFFFF"/>
                </a:solidFill>
                <a:latin typeface="Technocrat"/>
                <a:ea typeface="Technocrat"/>
                <a:cs typeface="Technocrat"/>
                <a:sym typeface="Technocrat"/>
              </a:rPr>
              <a:t>03</a:t>
            </a:r>
          </a:p>
        </p:txBody>
      </p:sp>
      <p:sp>
        <p:nvSpPr>
          <p:cNvPr id="13" name="TextBox 13"/>
          <p:cNvSpPr txBox="1"/>
          <p:nvPr/>
        </p:nvSpPr>
        <p:spPr>
          <a:xfrm>
            <a:off x="3437487" y="2312272"/>
            <a:ext cx="11413025" cy="1119770"/>
          </a:xfrm>
          <a:prstGeom prst="rect">
            <a:avLst/>
          </a:prstGeom>
        </p:spPr>
        <p:txBody>
          <a:bodyPr lIns="0" tIns="0" rIns="0" bIns="0" rtlCol="0" anchor="t">
            <a:spAutoFit/>
          </a:bodyPr>
          <a:lstStyle/>
          <a:p>
            <a:pPr algn="ctr">
              <a:lnSpc>
                <a:spcPts val="9155"/>
              </a:lnSpc>
              <a:spcBef>
                <a:spcPct val="0"/>
              </a:spcBef>
            </a:pPr>
            <a:r>
              <a:rPr lang="en-US" sz="6539" b="1">
                <a:solidFill>
                  <a:srgbClr val="FFFFFF"/>
                </a:solidFill>
                <a:latin typeface="Montserrat Heavy"/>
                <a:ea typeface="Montserrat Heavy"/>
                <a:cs typeface="Montserrat Heavy"/>
                <a:sym typeface="Montserrat Heavy"/>
              </a:rPr>
              <a:t>PROBLEM STATEMENT</a:t>
            </a:r>
          </a:p>
        </p:txBody>
      </p:sp>
      <p:sp>
        <p:nvSpPr>
          <p:cNvPr id="14" name="TextBox 14"/>
          <p:cNvSpPr txBox="1"/>
          <p:nvPr/>
        </p:nvSpPr>
        <p:spPr>
          <a:xfrm>
            <a:off x="3655801" y="3878270"/>
            <a:ext cx="12750989" cy="1795130"/>
          </a:xfrm>
          <a:prstGeom prst="rect">
            <a:avLst/>
          </a:prstGeom>
        </p:spPr>
        <p:txBody>
          <a:bodyPr lIns="0" tIns="0" rIns="0" bIns="0" rtlCol="0" anchor="t">
            <a:spAutoFit/>
          </a:bodyPr>
          <a:lstStyle/>
          <a:p>
            <a:pPr algn="ctr">
              <a:lnSpc>
                <a:spcPts val="2905"/>
              </a:lnSpc>
              <a:spcBef>
                <a:spcPct val="0"/>
              </a:spcBef>
            </a:pPr>
            <a:r>
              <a:rPr lang="en-US" sz="2075" b="1">
                <a:solidFill>
                  <a:srgbClr val="FFFFFF"/>
                </a:solidFill>
                <a:latin typeface="Montserrat Medium"/>
                <a:ea typeface="Montserrat Medium"/>
                <a:cs typeface="Montserrat Medium"/>
                <a:sym typeface="Montserrat Medium"/>
              </a:rPr>
              <a:t>The umeployment rate for persons with disabilities in South Africa is estimated to be over 60% higher the nationsal average. Many Persons with disabilities possesess valuable skills and talents but face significant barriers to employment due to lack of accessible work enviroments and specialised training opportunties. Many workplaces lack the necessary accommodations, which restricts access to meaningful job opportunities.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a:endParaRPr lang="en-US"/>
          </a:p>
        </p:txBody>
      </p:sp>
      <p:sp>
        <p:nvSpPr>
          <p:cNvPr id="3" name="Freeform 3"/>
          <p:cNvSpPr/>
          <p:nvPr/>
        </p:nvSpPr>
        <p:spPr>
          <a:xfrm>
            <a:off x="10315879" y="803816"/>
            <a:ext cx="6194926" cy="8647740"/>
          </a:xfrm>
          <a:custGeom>
            <a:avLst/>
            <a:gdLst/>
            <a:ahLst/>
            <a:cxnLst/>
            <a:rect l="l" t="t" r="r" b="b"/>
            <a:pathLst>
              <a:path w="6194926" h="8647740">
                <a:moveTo>
                  <a:pt x="0" y="0"/>
                </a:moveTo>
                <a:lnTo>
                  <a:pt x="6194927" y="0"/>
                </a:lnTo>
                <a:lnTo>
                  <a:pt x="6194927" y="8647739"/>
                </a:lnTo>
                <a:lnTo>
                  <a:pt x="0" y="864773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4" name="Group 4"/>
          <p:cNvGrpSpPr/>
          <p:nvPr/>
        </p:nvGrpSpPr>
        <p:grpSpPr>
          <a:xfrm>
            <a:off x="0" y="0"/>
            <a:ext cx="18288000" cy="8555372"/>
            <a:chOff x="0" y="0"/>
            <a:chExt cx="4816593" cy="2253267"/>
          </a:xfrm>
        </p:grpSpPr>
        <p:sp>
          <p:nvSpPr>
            <p:cNvPr id="5" name="Freeform 5"/>
            <p:cNvSpPr/>
            <p:nvPr/>
          </p:nvSpPr>
          <p:spPr>
            <a:xfrm>
              <a:off x="0" y="0"/>
              <a:ext cx="4816592" cy="2253267"/>
            </a:xfrm>
            <a:custGeom>
              <a:avLst/>
              <a:gdLst/>
              <a:ahLst/>
              <a:cxnLst/>
              <a:rect l="l" t="t" r="r" b="b"/>
              <a:pathLst>
                <a:path w="4816592" h="2253267">
                  <a:moveTo>
                    <a:pt x="0" y="0"/>
                  </a:moveTo>
                  <a:lnTo>
                    <a:pt x="4816592" y="0"/>
                  </a:lnTo>
                  <a:lnTo>
                    <a:pt x="4816592" y="2253267"/>
                  </a:lnTo>
                  <a:lnTo>
                    <a:pt x="0" y="2253267"/>
                  </a:lnTo>
                  <a:close/>
                </a:path>
              </a:pathLst>
            </a:custGeom>
            <a:gradFill rotWithShape="1">
              <a:gsLst>
                <a:gs pos="0">
                  <a:srgbClr val="38025B">
                    <a:alpha val="100000"/>
                  </a:srgbClr>
                </a:gs>
                <a:gs pos="100000">
                  <a:srgbClr val="555555">
                    <a:alpha val="0"/>
                  </a:srgbClr>
                </a:gs>
              </a:gsLst>
              <a:lin ang="5400000"/>
            </a:gradFill>
          </p:spPr>
          <p:txBody>
            <a:bodyPr/>
            <a:lstStyle/>
            <a:p>
              <a:endParaRPr lang="en-US"/>
            </a:p>
          </p:txBody>
        </p:sp>
        <p:sp>
          <p:nvSpPr>
            <p:cNvPr id="6" name="TextBox 6"/>
            <p:cNvSpPr txBox="1"/>
            <p:nvPr/>
          </p:nvSpPr>
          <p:spPr>
            <a:xfrm>
              <a:off x="0" y="-38100"/>
              <a:ext cx="4816593" cy="2291367"/>
            </a:xfrm>
            <a:prstGeom prst="rect">
              <a:avLst/>
            </a:prstGeom>
          </p:spPr>
          <p:txBody>
            <a:bodyPr lIns="50800" tIns="50800" rIns="50800" bIns="50800" rtlCol="0" anchor="ctr"/>
            <a:lstStyle/>
            <a:p>
              <a:pPr algn="ctr">
                <a:lnSpc>
                  <a:spcPts val="2083"/>
                </a:lnSpc>
              </a:pPr>
              <a:endParaRPr/>
            </a:p>
          </p:txBody>
        </p:sp>
      </p:grpSp>
      <p:grpSp>
        <p:nvGrpSpPr>
          <p:cNvPr id="7" name="Group 7"/>
          <p:cNvGrpSpPr/>
          <p:nvPr/>
        </p:nvGrpSpPr>
        <p:grpSpPr>
          <a:xfrm>
            <a:off x="0" y="9461343"/>
            <a:ext cx="18288000" cy="3086100"/>
            <a:chOff x="0" y="0"/>
            <a:chExt cx="4816593" cy="812800"/>
          </a:xfrm>
        </p:grpSpPr>
        <p:sp>
          <p:nvSpPr>
            <p:cNvPr id="8" name="Freeform 8"/>
            <p:cNvSpPr/>
            <p:nvPr/>
          </p:nvSpPr>
          <p:spPr>
            <a:xfrm>
              <a:off x="0" y="0"/>
              <a:ext cx="4816592" cy="812800"/>
            </a:xfrm>
            <a:custGeom>
              <a:avLst/>
              <a:gdLst/>
              <a:ahLst/>
              <a:cxnLst/>
              <a:rect l="l" t="t" r="r" b="b"/>
              <a:pathLst>
                <a:path w="4816592" h="812800">
                  <a:moveTo>
                    <a:pt x="0" y="0"/>
                  </a:moveTo>
                  <a:lnTo>
                    <a:pt x="4816592" y="0"/>
                  </a:lnTo>
                  <a:lnTo>
                    <a:pt x="4816592" y="812800"/>
                  </a:lnTo>
                  <a:lnTo>
                    <a:pt x="0" y="812800"/>
                  </a:lnTo>
                  <a:close/>
                </a:path>
              </a:pathLst>
            </a:custGeom>
            <a:solidFill>
              <a:srgbClr val="FEFEFE">
                <a:alpha val="36863"/>
              </a:srgbClr>
            </a:solidFill>
            <a:ln w="85725" cap="sq">
              <a:solidFill>
                <a:srgbClr val="FFFFFF">
                  <a:alpha val="36863"/>
                </a:srgbClr>
              </a:solidFill>
              <a:prstDash val="solid"/>
              <a:miter/>
            </a:ln>
          </p:spPr>
          <p:txBody>
            <a:bodyPr/>
            <a:lstStyle/>
            <a:p>
              <a:endParaRPr lang="en-US"/>
            </a:p>
          </p:txBody>
        </p:sp>
        <p:sp>
          <p:nvSpPr>
            <p:cNvPr id="9" name="TextBox 9"/>
            <p:cNvSpPr txBox="1"/>
            <p:nvPr/>
          </p:nvSpPr>
          <p:spPr>
            <a:xfrm>
              <a:off x="0" y="-38100"/>
              <a:ext cx="4816593" cy="850900"/>
            </a:xfrm>
            <a:prstGeom prst="rect">
              <a:avLst/>
            </a:prstGeom>
          </p:spPr>
          <p:txBody>
            <a:bodyPr lIns="50800" tIns="50800" rIns="50800" bIns="50800" rtlCol="0" anchor="ctr"/>
            <a:lstStyle/>
            <a:p>
              <a:pPr algn="ctr">
                <a:lnSpc>
                  <a:spcPts val="2083"/>
                </a:lnSpc>
              </a:pPr>
              <a:endParaRPr/>
            </a:p>
          </p:txBody>
        </p:sp>
      </p:grpSp>
      <p:sp>
        <p:nvSpPr>
          <p:cNvPr id="10" name="Freeform 10"/>
          <p:cNvSpPr/>
          <p:nvPr/>
        </p:nvSpPr>
        <p:spPr>
          <a:xfrm>
            <a:off x="2209289" y="9122297"/>
            <a:ext cx="5566419" cy="678091"/>
          </a:xfrm>
          <a:custGeom>
            <a:avLst/>
            <a:gdLst/>
            <a:ahLst/>
            <a:cxnLst/>
            <a:rect l="l" t="t" r="r" b="b"/>
            <a:pathLst>
              <a:path w="5566419" h="678091">
                <a:moveTo>
                  <a:pt x="0" y="0"/>
                </a:moveTo>
                <a:lnTo>
                  <a:pt x="5566419" y="0"/>
                </a:lnTo>
                <a:lnTo>
                  <a:pt x="5566419" y="678091"/>
                </a:lnTo>
                <a:lnTo>
                  <a:pt x="0" y="67809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1" name="Freeform 11"/>
          <p:cNvSpPr/>
          <p:nvPr/>
        </p:nvSpPr>
        <p:spPr>
          <a:xfrm>
            <a:off x="13601700" y="5493175"/>
            <a:ext cx="7315200" cy="724081"/>
          </a:xfrm>
          <a:custGeom>
            <a:avLst/>
            <a:gdLst/>
            <a:ahLst/>
            <a:cxnLst/>
            <a:rect l="l" t="t" r="r" b="b"/>
            <a:pathLst>
              <a:path w="7315200" h="724081">
                <a:moveTo>
                  <a:pt x="0" y="0"/>
                </a:moveTo>
                <a:lnTo>
                  <a:pt x="7315200" y="0"/>
                </a:lnTo>
                <a:lnTo>
                  <a:pt x="7315200" y="724081"/>
                </a:lnTo>
                <a:lnTo>
                  <a:pt x="0" y="724081"/>
                </a:lnTo>
                <a:lnTo>
                  <a:pt x="0" y="0"/>
                </a:lnTo>
                <a:close/>
              </a:path>
            </a:pathLst>
          </a:custGeom>
          <a:blipFill>
            <a:blip r:embed="rId7">
              <a:alphaModFix amt="34000"/>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2" name="TextBox 12"/>
          <p:cNvSpPr txBox="1"/>
          <p:nvPr/>
        </p:nvSpPr>
        <p:spPr>
          <a:xfrm>
            <a:off x="2526808" y="9245938"/>
            <a:ext cx="4661164" cy="373135"/>
          </a:xfrm>
          <a:prstGeom prst="rect">
            <a:avLst/>
          </a:prstGeom>
        </p:spPr>
        <p:txBody>
          <a:bodyPr lIns="0" tIns="0" rIns="0" bIns="0" rtlCol="0" anchor="t">
            <a:spAutoFit/>
          </a:bodyPr>
          <a:lstStyle/>
          <a:p>
            <a:pPr algn="ctr">
              <a:lnSpc>
                <a:spcPts val="3080"/>
              </a:lnSpc>
              <a:spcBef>
                <a:spcPct val="0"/>
              </a:spcBef>
            </a:pPr>
            <a:r>
              <a:rPr lang="en-US" sz="2200" b="1">
                <a:solidFill>
                  <a:srgbClr val="3A1059"/>
                </a:solidFill>
                <a:latin typeface="Montserrat Medium"/>
                <a:ea typeface="Montserrat Medium"/>
                <a:cs typeface="Montserrat Medium"/>
                <a:sym typeface="Montserrat Medium"/>
              </a:rPr>
              <a:t>www.socioskillsup.co.za</a:t>
            </a:r>
          </a:p>
        </p:txBody>
      </p:sp>
      <p:sp>
        <p:nvSpPr>
          <p:cNvPr id="13" name="TextBox 13"/>
          <p:cNvSpPr txBox="1"/>
          <p:nvPr/>
        </p:nvSpPr>
        <p:spPr>
          <a:xfrm>
            <a:off x="1028700" y="984791"/>
            <a:ext cx="6858312" cy="800367"/>
          </a:xfrm>
          <a:prstGeom prst="rect">
            <a:avLst/>
          </a:prstGeom>
        </p:spPr>
        <p:txBody>
          <a:bodyPr lIns="0" tIns="0" rIns="0" bIns="0" rtlCol="0" anchor="t">
            <a:spAutoFit/>
          </a:bodyPr>
          <a:lstStyle/>
          <a:p>
            <a:pPr algn="l">
              <a:lnSpc>
                <a:spcPts val="5890"/>
              </a:lnSpc>
            </a:pPr>
            <a:r>
              <a:rPr lang="en-US" sz="6472" b="1">
                <a:solidFill>
                  <a:srgbClr val="FFFFFF"/>
                </a:solidFill>
                <a:latin typeface="Montserrat Ultra-Bold"/>
                <a:ea typeface="Montserrat Ultra-Bold"/>
                <a:cs typeface="Montserrat Ultra-Bold"/>
                <a:sym typeface="Montserrat Ultra-Bold"/>
              </a:rPr>
              <a:t>Our Solution</a:t>
            </a:r>
          </a:p>
        </p:txBody>
      </p:sp>
      <p:sp>
        <p:nvSpPr>
          <p:cNvPr id="14" name="TextBox 14"/>
          <p:cNvSpPr txBox="1"/>
          <p:nvPr/>
        </p:nvSpPr>
        <p:spPr>
          <a:xfrm>
            <a:off x="673627" y="2244436"/>
            <a:ext cx="9176812" cy="393469"/>
          </a:xfrm>
          <a:prstGeom prst="rect">
            <a:avLst/>
          </a:prstGeom>
        </p:spPr>
        <p:txBody>
          <a:bodyPr lIns="0" tIns="0" rIns="0" bIns="0" rtlCol="0" anchor="t">
            <a:spAutoFit/>
          </a:bodyPr>
          <a:lstStyle/>
          <a:p>
            <a:pPr algn="l">
              <a:lnSpc>
                <a:spcPts val="2890"/>
              </a:lnSpc>
            </a:pPr>
            <a:r>
              <a:rPr lang="en-US" sz="3176" b="1">
                <a:solidFill>
                  <a:srgbClr val="FEFEFE"/>
                </a:solidFill>
                <a:latin typeface="Montserrat Medium"/>
                <a:ea typeface="Montserrat Medium"/>
                <a:cs typeface="Montserrat Medium"/>
                <a:sym typeface="Montserrat Medium"/>
              </a:rPr>
              <a:t>Smart Factory for Persons with Disabilities</a:t>
            </a:r>
          </a:p>
        </p:txBody>
      </p:sp>
      <p:sp>
        <p:nvSpPr>
          <p:cNvPr id="15" name="TextBox 15"/>
          <p:cNvSpPr txBox="1"/>
          <p:nvPr/>
        </p:nvSpPr>
        <p:spPr>
          <a:xfrm>
            <a:off x="16510806" y="8431547"/>
            <a:ext cx="1128031" cy="563499"/>
          </a:xfrm>
          <a:prstGeom prst="rect">
            <a:avLst/>
          </a:prstGeom>
        </p:spPr>
        <p:txBody>
          <a:bodyPr lIns="0" tIns="0" rIns="0" bIns="0" rtlCol="0" anchor="t">
            <a:spAutoFit/>
          </a:bodyPr>
          <a:lstStyle/>
          <a:p>
            <a:pPr algn="l">
              <a:lnSpc>
                <a:spcPts val="4116"/>
              </a:lnSpc>
              <a:spcBef>
                <a:spcPct val="0"/>
              </a:spcBef>
            </a:pPr>
            <a:r>
              <a:rPr lang="en-US" sz="2940">
                <a:solidFill>
                  <a:srgbClr val="FFFFFF"/>
                </a:solidFill>
                <a:latin typeface="Technocrat"/>
                <a:ea typeface="Technocrat"/>
                <a:cs typeface="Technocrat"/>
                <a:sym typeface="Technocrat"/>
              </a:rPr>
              <a:t>04</a:t>
            </a:r>
          </a:p>
        </p:txBody>
      </p:sp>
      <p:sp>
        <p:nvSpPr>
          <p:cNvPr id="16" name="TextBox 16"/>
          <p:cNvSpPr txBox="1"/>
          <p:nvPr/>
        </p:nvSpPr>
        <p:spPr>
          <a:xfrm>
            <a:off x="1009514" y="3157862"/>
            <a:ext cx="7965969" cy="2802875"/>
          </a:xfrm>
          <a:prstGeom prst="rect">
            <a:avLst/>
          </a:prstGeom>
        </p:spPr>
        <p:txBody>
          <a:bodyPr lIns="0" tIns="0" rIns="0" bIns="0" rtlCol="0" anchor="t">
            <a:spAutoFit/>
          </a:bodyPr>
          <a:lstStyle/>
          <a:p>
            <a:pPr algn="ctr">
              <a:lnSpc>
                <a:spcPts val="3185"/>
              </a:lnSpc>
            </a:pPr>
            <a:endParaRPr/>
          </a:p>
          <a:p>
            <a:pPr algn="ctr">
              <a:lnSpc>
                <a:spcPts val="3885"/>
              </a:lnSpc>
              <a:spcBef>
                <a:spcPct val="0"/>
              </a:spcBef>
            </a:pPr>
            <a:r>
              <a:rPr lang="en-US" sz="2775" b="1">
                <a:solidFill>
                  <a:srgbClr val="FFFFFF"/>
                </a:solidFill>
                <a:latin typeface="Montserrat Medium"/>
                <a:ea typeface="Montserrat Medium"/>
                <a:cs typeface="Montserrat Medium"/>
                <a:sym typeface="Montserrat Medium"/>
              </a:rPr>
              <a:t>The Smart Factory for persons with disabilities offers a comprehensive solution to the employment barriers faced by this demographic by leveraging advanced technologies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a:p>
        </p:txBody>
      </p:sp>
      <p:grpSp>
        <p:nvGrpSpPr>
          <p:cNvPr id="3" name="Group 3"/>
          <p:cNvGrpSpPr/>
          <p:nvPr/>
        </p:nvGrpSpPr>
        <p:grpSpPr>
          <a:xfrm>
            <a:off x="0" y="0"/>
            <a:ext cx="18288000" cy="8555372"/>
            <a:chOff x="0" y="0"/>
            <a:chExt cx="4816593" cy="2253267"/>
          </a:xfrm>
        </p:grpSpPr>
        <p:sp>
          <p:nvSpPr>
            <p:cNvPr id="4" name="Freeform 4"/>
            <p:cNvSpPr/>
            <p:nvPr/>
          </p:nvSpPr>
          <p:spPr>
            <a:xfrm>
              <a:off x="0" y="0"/>
              <a:ext cx="4816592" cy="2253267"/>
            </a:xfrm>
            <a:custGeom>
              <a:avLst/>
              <a:gdLst/>
              <a:ahLst/>
              <a:cxnLst/>
              <a:rect l="l" t="t" r="r" b="b"/>
              <a:pathLst>
                <a:path w="4816592" h="2253267">
                  <a:moveTo>
                    <a:pt x="0" y="0"/>
                  </a:moveTo>
                  <a:lnTo>
                    <a:pt x="4816592" y="0"/>
                  </a:lnTo>
                  <a:lnTo>
                    <a:pt x="4816592" y="2253267"/>
                  </a:lnTo>
                  <a:lnTo>
                    <a:pt x="0" y="2253267"/>
                  </a:lnTo>
                  <a:close/>
                </a:path>
              </a:pathLst>
            </a:custGeom>
            <a:gradFill rotWithShape="1">
              <a:gsLst>
                <a:gs pos="0">
                  <a:srgbClr val="38025B">
                    <a:alpha val="100000"/>
                  </a:srgbClr>
                </a:gs>
                <a:gs pos="100000">
                  <a:srgbClr val="555555">
                    <a:alpha val="0"/>
                  </a:srgbClr>
                </a:gs>
              </a:gsLst>
              <a:lin ang="5400000"/>
            </a:gradFill>
          </p:spPr>
          <p:txBody>
            <a:bodyPr/>
            <a:lstStyle/>
            <a:p>
              <a:endParaRPr lang="en-US"/>
            </a:p>
          </p:txBody>
        </p:sp>
        <p:sp>
          <p:nvSpPr>
            <p:cNvPr id="5" name="TextBox 5"/>
            <p:cNvSpPr txBox="1"/>
            <p:nvPr/>
          </p:nvSpPr>
          <p:spPr>
            <a:xfrm>
              <a:off x="0" y="-38100"/>
              <a:ext cx="4816593" cy="2291367"/>
            </a:xfrm>
            <a:prstGeom prst="rect">
              <a:avLst/>
            </a:prstGeom>
          </p:spPr>
          <p:txBody>
            <a:bodyPr lIns="50800" tIns="50800" rIns="50800" bIns="50800" rtlCol="0" anchor="ctr"/>
            <a:lstStyle/>
            <a:p>
              <a:pPr algn="ctr">
                <a:lnSpc>
                  <a:spcPts val="2083"/>
                </a:lnSpc>
              </a:pPr>
              <a:endParaRPr/>
            </a:p>
          </p:txBody>
        </p:sp>
      </p:grpSp>
      <p:grpSp>
        <p:nvGrpSpPr>
          <p:cNvPr id="6" name="Group 6"/>
          <p:cNvGrpSpPr/>
          <p:nvPr/>
        </p:nvGrpSpPr>
        <p:grpSpPr>
          <a:xfrm>
            <a:off x="0" y="3600450"/>
            <a:ext cx="19174166" cy="3086100"/>
            <a:chOff x="0" y="0"/>
            <a:chExt cx="5049986" cy="812800"/>
          </a:xfrm>
        </p:grpSpPr>
        <p:sp>
          <p:nvSpPr>
            <p:cNvPr id="7" name="Freeform 7"/>
            <p:cNvSpPr/>
            <p:nvPr/>
          </p:nvSpPr>
          <p:spPr>
            <a:xfrm>
              <a:off x="0" y="0"/>
              <a:ext cx="5049986" cy="812800"/>
            </a:xfrm>
            <a:custGeom>
              <a:avLst/>
              <a:gdLst/>
              <a:ahLst/>
              <a:cxnLst/>
              <a:rect l="l" t="t" r="r" b="b"/>
              <a:pathLst>
                <a:path w="5049986" h="812800">
                  <a:moveTo>
                    <a:pt x="0" y="0"/>
                  </a:moveTo>
                  <a:lnTo>
                    <a:pt x="5049986" y="0"/>
                  </a:lnTo>
                  <a:lnTo>
                    <a:pt x="5049986" y="812800"/>
                  </a:lnTo>
                  <a:lnTo>
                    <a:pt x="0" y="812800"/>
                  </a:lnTo>
                  <a:close/>
                </a:path>
              </a:pathLst>
            </a:custGeom>
            <a:solidFill>
              <a:srgbClr val="000000">
                <a:alpha val="0"/>
              </a:srgbClr>
            </a:solidFill>
            <a:ln w="28575" cap="sq">
              <a:solidFill>
                <a:srgbClr val="FEFEFE"/>
              </a:solidFill>
              <a:prstDash val="solid"/>
              <a:miter/>
            </a:ln>
          </p:spPr>
          <p:txBody>
            <a:bodyPr/>
            <a:lstStyle/>
            <a:p>
              <a:endParaRPr lang="en-US"/>
            </a:p>
          </p:txBody>
        </p:sp>
        <p:sp>
          <p:nvSpPr>
            <p:cNvPr id="8" name="TextBox 8"/>
            <p:cNvSpPr txBox="1"/>
            <p:nvPr/>
          </p:nvSpPr>
          <p:spPr>
            <a:xfrm>
              <a:off x="0" y="-38100"/>
              <a:ext cx="5049986" cy="850900"/>
            </a:xfrm>
            <a:prstGeom prst="rect">
              <a:avLst/>
            </a:prstGeom>
          </p:spPr>
          <p:txBody>
            <a:bodyPr lIns="50800" tIns="50800" rIns="50800" bIns="50800" rtlCol="0" anchor="ctr"/>
            <a:lstStyle/>
            <a:p>
              <a:pPr algn="ctr">
                <a:lnSpc>
                  <a:spcPts val="2083"/>
                </a:lnSpc>
              </a:pPr>
              <a:endParaRPr/>
            </a:p>
          </p:txBody>
        </p:sp>
      </p:grpSp>
      <p:grpSp>
        <p:nvGrpSpPr>
          <p:cNvPr id="9" name="Group 9"/>
          <p:cNvGrpSpPr/>
          <p:nvPr/>
        </p:nvGrpSpPr>
        <p:grpSpPr>
          <a:xfrm>
            <a:off x="0" y="9461343"/>
            <a:ext cx="18288000" cy="3086100"/>
            <a:chOff x="0" y="0"/>
            <a:chExt cx="4816593" cy="812800"/>
          </a:xfrm>
        </p:grpSpPr>
        <p:sp>
          <p:nvSpPr>
            <p:cNvPr id="10" name="Freeform 10"/>
            <p:cNvSpPr/>
            <p:nvPr/>
          </p:nvSpPr>
          <p:spPr>
            <a:xfrm>
              <a:off x="0" y="0"/>
              <a:ext cx="4816592" cy="812800"/>
            </a:xfrm>
            <a:custGeom>
              <a:avLst/>
              <a:gdLst/>
              <a:ahLst/>
              <a:cxnLst/>
              <a:rect l="l" t="t" r="r" b="b"/>
              <a:pathLst>
                <a:path w="4816592" h="812800">
                  <a:moveTo>
                    <a:pt x="0" y="0"/>
                  </a:moveTo>
                  <a:lnTo>
                    <a:pt x="4816592" y="0"/>
                  </a:lnTo>
                  <a:lnTo>
                    <a:pt x="4816592" y="812800"/>
                  </a:lnTo>
                  <a:lnTo>
                    <a:pt x="0" y="812800"/>
                  </a:lnTo>
                  <a:close/>
                </a:path>
              </a:pathLst>
            </a:custGeom>
            <a:solidFill>
              <a:srgbClr val="FEFEFE">
                <a:alpha val="36863"/>
              </a:srgbClr>
            </a:solidFill>
            <a:ln w="85725" cap="sq">
              <a:solidFill>
                <a:srgbClr val="FFFFFF">
                  <a:alpha val="36863"/>
                </a:srgbClr>
              </a:solidFill>
              <a:prstDash val="solid"/>
              <a:miter/>
            </a:ln>
          </p:spPr>
          <p:txBody>
            <a:bodyPr/>
            <a:lstStyle/>
            <a:p>
              <a:endParaRPr lang="en-US"/>
            </a:p>
          </p:txBody>
        </p:sp>
        <p:sp>
          <p:nvSpPr>
            <p:cNvPr id="11" name="TextBox 11"/>
            <p:cNvSpPr txBox="1"/>
            <p:nvPr/>
          </p:nvSpPr>
          <p:spPr>
            <a:xfrm>
              <a:off x="0" y="-38100"/>
              <a:ext cx="4816593" cy="850900"/>
            </a:xfrm>
            <a:prstGeom prst="rect">
              <a:avLst/>
            </a:prstGeom>
          </p:spPr>
          <p:txBody>
            <a:bodyPr lIns="50800" tIns="50800" rIns="50800" bIns="50800" rtlCol="0" anchor="ctr"/>
            <a:lstStyle/>
            <a:p>
              <a:pPr algn="ctr">
                <a:lnSpc>
                  <a:spcPts val="2083"/>
                </a:lnSpc>
              </a:pPr>
              <a:endParaRPr/>
            </a:p>
          </p:txBody>
        </p:sp>
      </p:grpSp>
      <p:sp>
        <p:nvSpPr>
          <p:cNvPr id="12" name="Freeform 12"/>
          <p:cNvSpPr/>
          <p:nvPr/>
        </p:nvSpPr>
        <p:spPr>
          <a:xfrm>
            <a:off x="6173385" y="9122297"/>
            <a:ext cx="5566419" cy="678091"/>
          </a:xfrm>
          <a:custGeom>
            <a:avLst/>
            <a:gdLst/>
            <a:ahLst/>
            <a:cxnLst/>
            <a:rect l="l" t="t" r="r" b="b"/>
            <a:pathLst>
              <a:path w="5566419" h="678091">
                <a:moveTo>
                  <a:pt x="0" y="0"/>
                </a:moveTo>
                <a:lnTo>
                  <a:pt x="5566419" y="0"/>
                </a:lnTo>
                <a:lnTo>
                  <a:pt x="5566419" y="678091"/>
                </a:lnTo>
                <a:lnTo>
                  <a:pt x="0" y="67809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3" name="TextBox 13"/>
          <p:cNvSpPr txBox="1"/>
          <p:nvPr/>
        </p:nvSpPr>
        <p:spPr>
          <a:xfrm>
            <a:off x="8811003" y="1585753"/>
            <a:ext cx="3420040" cy="379873"/>
          </a:xfrm>
          <a:prstGeom prst="rect">
            <a:avLst/>
          </a:prstGeom>
        </p:spPr>
        <p:txBody>
          <a:bodyPr lIns="0" tIns="0" rIns="0" bIns="0" rtlCol="0" anchor="t">
            <a:spAutoFit/>
          </a:bodyPr>
          <a:lstStyle/>
          <a:p>
            <a:pPr algn="l">
              <a:lnSpc>
                <a:spcPts val="2796"/>
              </a:lnSpc>
            </a:pPr>
            <a:r>
              <a:rPr lang="en-US" sz="3072" b="1">
                <a:solidFill>
                  <a:srgbClr val="FFFFFF"/>
                </a:solidFill>
                <a:latin typeface="Montserrat Ultra-Bold"/>
                <a:ea typeface="Montserrat Ultra-Bold"/>
                <a:cs typeface="Montserrat Ultra-Bold"/>
                <a:sym typeface="Montserrat Ultra-Bold"/>
              </a:rPr>
              <a:t>Socio SkillsUp</a:t>
            </a:r>
          </a:p>
        </p:txBody>
      </p:sp>
      <p:sp>
        <p:nvSpPr>
          <p:cNvPr id="14" name="TextBox 14"/>
          <p:cNvSpPr txBox="1"/>
          <p:nvPr/>
        </p:nvSpPr>
        <p:spPr>
          <a:xfrm>
            <a:off x="6490904" y="9245938"/>
            <a:ext cx="4661164" cy="373135"/>
          </a:xfrm>
          <a:prstGeom prst="rect">
            <a:avLst/>
          </a:prstGeom>
        </p:spPr>
        <p:txBody>
          <a:bodyPr lIns="0" tIns="0" rIns="0" bIns="0" rtlCol="0" anchor="t">
            <a:spAutoFit/>
          </a:bodyPr>
          <a:lstStyle/>
          <a:p>
            <a:pPr algn="ctr">
              <a:lnSpc>
                <a:spcPts val="3080"/>
              </a:lnSpc>
              <a:spcBef>
                <a:spcPct val="0"/>
              </a:spcBef>
            </a:pPr>
            <a:r>
              <a:rPr lang="en-US" sz="2200" b="1">
                <a:solidFill>
                  <a:srgbClr val="3A1059"/>
                </a:solidFill>
                <a:latin typeface="Montserrat Medium"/>
                <a:ea typeface="Montserrat Medium"/>
                <a:cs typeface="Montserrat Medium"/>
                <a:sym typeface="Montserrat Medium"/>
              </a:rPr>
              <a:t>www.socioskillsup.co.za</a:t>
            </a:r>
          </a:p>
        </p:txBody>
      </p:sp>
      <p:sp>
        <p:nvSpPr>
          <p:cNvPr id="15" name="TextBox 15"/>
          <p:cNvSpPr txBox="1"/>
          <p:nvPr/>
        </p:nvSpPr>
        <p:spPr>
          <a:xfrm>
            <a:off x="1301750" y="4799838"/>
            <a:ext cx="1128031" cy="563499"/>
          </a:xfrm>
          <a:prstGeom prst="rect">
            <a:avLst/>
          </a:prstGeom>
        </p:spPr>
        <p:txBody>
          <a:bodyPr lIns="0" tIns="0" rIns="0" bIns="0" rtlCol="0" anchor="t">
            <a:spAutoFit/>
          </a:bodyPr>
          <a:lstStyle/>
          <a:p>
            <a:pPr algn="l">
              <a:lnSpc>
                <a:spcPts val="4116"/>
              </a:lnSpc>
              <a:spcBef>
                <a:spcPct val="0"/>
              </a:spcBef>
            </a:pPr>
            <a:r>
              <a:rPr lang="en-US" sz="2940">
                <a:solidFill>
                  <a:srgbClr val="FFFFFF"/>
                </a:solidFill>
                <a:latin typeface="Technocrat"/>
                <a:ea typeface="Technocrat"/>
                <a:cs typeface="Technocrat"/>
                <a:sym typeface="Technocrat"/>
              </a:rPr>
              <a:t>05</a:t>
            </a:r>
          </a:p>
        </p:txBody>
      </p:sp>
      <p:grpSp>
        <p:nvGrpSpPr>
          <p:cNvPr id="16" name="Group 16"/>
          <p:cNvGrpSpPr/>
          <p:nvPr/>
        </p:nvGrpSpPr>
        <p:grpSpPr>
          <a:xfrm>
            <a:off x="3391136" y="3600450"/>
            <a:ext cx="4362252" cy="4026530"/>
            <a:chOff x="0" y="0"/>
            <a:chExt cx="1148906" cy="1060485"/>
          </a:xfrm>
        </p:grpSpPr>
        <p:sp>
          <p:nvSpPr>
            <p:cNvPr id="17" name="Freeform 17"/>
            <p:cNvSpPr/>
            <p:nvPr/>
          </p:nvSpPr>
          <p:spPr>
            <a:xfrm>
              <a:off x="0" y="0"/>
              <a:ext cx="1148906" cy="1060485"/>
            </a:xfrm>
            <a:custGeom>
              <a:avLst/>
              <a:gdLst/>
              <a:ahLst/>
              <a:cxnLst/>
              <a:rect l="l" t="t" r="r" b="b"/>
              <a:pathLst>
                <a:path w="1148906" h="1060485">
                  <a:moveTo>
                    <a:pt x="0" y="0"/>
                  </a:moveTo>
                  <a:lnTo>
                    <a:pt x="1148906" y="0"/>
                  </a:lnTo>
                  <a:lnTo>
                    <a:pt x="1148906" y="1060485"/>
                  </a:lnTo>
                  <a:lnTo>
                    <a:pt x="0" y="1060485"/>
                  </a:lnTo>
                  <a:close/>
                </a:path>
              </a:pathLst>
            </a:custGeom>
            <a:solidFill>
              <a:srgbClr val="FEFEFE"/>
            </a:solidFill>
            <a:ln w="28575" cap="sq">
              <a:solidFill>
                <a:srgbClr val="FEFEFE"/>
              </a:solidFill>
              <a:prstDash val="solid"/>
              <a:miter/>
            </a:ln>
          </p:spPr>
          <p:txBody>
            <a:bodyPr/>
            <a:lstStyle/>
            <a:p>
              <a:endParaRPr lang="en-US"/>
            </a:p>
          </p:txBody>
        </p:sp>
        <p:sp>
          <p:nvSpPr>
            <p:cNvPr id="18" name="TextBox 18"/>
            <p:cNvSpPr txBox="1"/>
            <p:nvPr/>
          </p:nvSpPr>
          <p:spPr>
            <a:xfrm>
              <a:off x="0" y="-38100"/>
              <a:ext cx="1148906" cy="1098585"/>
            </a:xfrm>
            <a:prstGeom prst="rect">
              <a:avLst/>
            </a:prstGeom>
          </p:spPr>
          <p:txBody>
            <a:bodyPr lIns="50800" tIns="50800" rIns="50800" bIns="50800" rtlCol="0" anchor="ctr"/>
            <a:lstStyle/>
            <a:p>
              <a:pPr algn="ctr">
                <a:lnSpc>
                  <a:spcPts val="2083"/>
                </a:lnSpc>
              </a:pPr>
              <a:endParaRPr/>
            </a:p>
          </p:txBody>
        </p:sp>
      </p:grpSp>
      <p:sp>
        <p:nvSpPr>
          <p:cNvPr id="19" name="TextBox 19"/>
          <p:cNvSpPr txBox="1"/>
          <p:nvPr/>
        </p:nvSpPr>
        <p:spPr>
          <a:xfrm>
            <a:off x="3756562" y="4632569"/>
            <a:ext cx="5064924" cy="1950185"/>
          </a:xfrm>
          <a:prstGeom prst="rect">
            <a:avLst/>
          </a:prstGeom>
        </p:spPr>
        <p:txBody>
          <a:bodyPr lIns="0" tIns="0" rIns="0" bIns="0" rtlCol="0" anchor="t">
            <a:spAutoFit/>
          </a:bodyPr>
          <a:lstStyle/>
          <a:p>
            <a:pPr algn="l">
              <a:lnSpc>
                <a:spcPts val="7716"/>
              </a:lnSpc>
            </a:pPr>
            <a:r>
              <a:rPr lang="en-US" sz="6539" b="1">
                <a:solidFill>
                  <a:srgbClr val="3A1059"/>
                </a:solidFill>
                <a:latin typeface="Montserrat Heavy"/>
                <a:ea typeface="Montserrat Heavy"/>
                <a:cs typeface="Montserrat Heavy"/>
                <a:sym typeface="Montserrat Heavy"/>
              </a:rPr>
              <a:t>UNIQUE VALUE</a:t>
            </a:r>
          </a:p>
        </p:txBody>
      </p:sp>
      <p:sp>
        <p:nvSpPr>
          <p:cNvPr id="20" name="TextBox 20"/>
          <p:cNvSpPr txBox="1"/>
          <p:nvPr/>
        </p:nvSpPr>
        <p:spPr>
          <a:xfrm>
            <a:off x="8251687" y="3980505"/>
            <a:ext cx="9849037" cy="1897748"/>
          </a:xfrm>
          <a:prstGeom prst="rect">
            <a:avLst/>
          </a:prstGeom>
        </p:spPr>
        <p:txBody>
          <a:bodyPr lIns="0" tIns="0" rIns="0" bIns="0" rtlCol="0" anchor="t">
            <a:spAutoFit/>
          </a:bodyPr>
          <a:lstStyle/>
          <a:p>
            <a:pPr algn="l">
              <a:lnSpc>
                <a:spcPts val="3024"/>
              </a:lnSpc>
              <a:spcBef>
                <a:spcPct val="0"/>
              </a:spcBef>
            </a:pPr>
            <a:r>
              <a:rPr lang="en-US" sz="2160" b="1">
                <a:solidFill>
                  <a:srgbClr val="FFFFFF"/>
                </a:solidFill>
                <a:latin typeface="Montserrat Medium"/>
                <a:ea typeface="Montserrat Medium"/>
                <a:cs typeface="Montserrat Medium"/>
                <a:sym typeface="Montserrat Medium"/>
              </a:rPr>
              <a:t>Our Smart Factory will utilize cutting-edge Assertive  technology, including IoT, AI, Automation, Automated Guided Vehicles, Augmented Reality and Assertive Technolgies  to streamline production processes. This will lead to reduced operational costs and increased output.</a:t>
            </a:r>
          </a:p>
        </p:txBody>
      </p:sp>
      <p:grpSp>
        <p:nvGrpSpPr>
          <p:cNvPr id="21" name="Group 21"/>
          <p:cNvGrpSpPr/>
          <p:nvPr/>
        </p:nvGrpSpPr>
        <p:grpSpPr>
          <a:xfrm>
            <a:off x="2922973" y="3215732"/>
            <a:ext cx="833589" cy="769435"/>
            <a:chOff x="0" y="0"/>
            <a:chExt cx="219546" cy="202650"/>
          </a:xfrm>
        </p:grpSpPr>
        <p:sp>
          <p:nvSpPr>
            <p:cNvPr id="22" name="Freeform 22"/>
            <p:cNvSpPr/>
            <p:nvPr/>
          </p:nvSpPr>
          <p:spPr>
            <a:xfrm>
              <a:off x="0" y="0"/>
              <a:ext cx="219546" cy="202650"/>
            </a:xfrm>
            <a:custGeom>
              <a:avLst/>
              <a:gdLst/>
              <a:ahLst/>
              <a:cxnLst/>
              <a:rect l="l" t="t" r="r" b="b"/>
              <a:pathLst>
                <a:path w="219546" h="202650">
                  <a:moveTo>
                    <a:pt x="0" y="0"/>
                  </a:moveTo>
                  <a:lnTo>
                    <a:pt x="219546" y="0"/>
                  </a:lnTo>
                  <a:lnTo>
                    <a:pt x="219546" y="202650"/>
                  </a:lnTo>
                  <a:lnTo>
                    <a:pt x="0" y="202650"/>
                  </a:lnTo>
                  <a:close/>
                </a:path>
              </a:pathLst>
            </a:custGeom>
            <a:solidFill>
              <a:srgbClr val="3A1059"/>
            </a:solidFill>
            <a:ln w="28575" cap="sq">
              <a:solidFill>
                <a:srgbClr val="FEFEFE"/>
              </a:solidFill>
              <a:prstDash val="solid"/>
              <a:miter/>
            </a:ln>
          </p:spPr>
          <p:txBody>
            <a:bodyPr/>
            <a:lstStyle/>
            <a:p>
              <a:endParaRPr lang="en-US"/>
            </a:p>
          </p:txBody>
        </p:sp>
        <p:sp>
          <p:nvSpPr>
            <p:cNvPr id="23" name="TextBox 23"/>
            <p:cNvSpPr txBox="1"/>
            <p:nvPr/>
          </p:nvSpPr>
          <p:spPr>
            <a:xfrm>
              <a:off x="0" y="-38100"/>
              <a:ext cx="219546" cy="240750"/>
            </a:xfrm>
            <a:prstGeom prst="rect">
              <a:avLst/>
            </a:prstGeom>
          </p:spPr>
          <p:txBody>
            <a:bodyPr lIns="50800" tIns="50800" rIns="50800" bIns="50800" rtlCol="0" anchor="ctr"/>
            <a:lstStyle/>
            <a:p>
              <a:pPr algn="ctr">
                <a:lnSpc>
                  <a:spcPts val="2083"/>
                </a:lnSpc>
              </a:pPr>
              <a:endParaRPr/>
            </a:p>
          </p:txBody>
        </p:sp>
      </p:grpSp>
      <p:grpSp>
        <p:nvGrpSpPr>
          <p:cNvPr id="24" name="Group 24"/>
          <p:cNvGrpSpPr/>
          <p:nvPr/>
        </p:nvGrpSpPr>
        <p:grpSpPr>
          <a:xfrm>
            <a:off x="7418099" y="7113058"/>
            <a:ext cx="833589" cy="769435"/>
            <a:chOff x="0" y="0"/>
            <a:chExt cx="219546" cy="202650"/>
          </a:xfrm>
        </p:grpSpPr>
        <p:sp>
          <p:nvSpPr>
            <p:cNvPr id="25" name="Freeform 25"/>
            <p:cNvSpPr/>
            <p:nvPr/>
          </p:nvSpPr>
          <p:spPr>
            <a:xfrm>
              <a:off x="0" y="0"/>
              <a:ext cx="219546" cy="202650"/>
            </a:xfrm>
            <a:custGeom>
              <a:avLst/>
              <a:gdLst/>
              <a:ahLst/>
              <a:cxnLst/>
              <a:rect l="l" t="t" r="r" b="b"/>
              <a:pathLst>
                <a:path w="219546" h="202650">
                  <a:moveTo>
                    <a:pt x="0" y="0"/>
                  </a:moveTo>
                  <a:lnTo>
                    <a:pt x="219546" y="0"/>
                  </a:lnTo>
                  <a:lnTo>
                    <a:pt x="219546" y="202650"/>
                  </a:lnTo>
                  <a:lnTo>
                    <a:pt x="0" y="202650"/>
                  </a:lnTo>
                  <a:close/>
                </a:path>
              </a:pathLst>
            </a:custGeom>
            <a:solidFill>
              <a:srgbClr val="3A1059"/>
            </a:solidFill>
            <a:ln w="28575" cap="sq">
              <a:solidFill>
                <a:srgbClr val="FEFEFE"/>
              </a:solidFill>
              <a:prstDash val="solid"/>
              <a:miter/>
            </a:ln>
          </p:spPr>
          <p:txBody>
            <a:bodyPr/>
            <a:lstStyle/>
            <a:p>
              <a:endParaRPr lang="en-US"/>
            </a:p>
          </p:txBody>
        </p:sp>
        <p:sp>
          <p:nvSpPr>
            <p:cNvPr id="26" name="TextBox 26"/>
            <p:cNvSpPr txBox="1"/>
            <p:nvPr/>
          </p:nvSpPr>
          <p:spPr>
            <a:xfrm>
              <a:off x="0" y="-38100"/>
              <a:ext cx="219546" cy="240750"/>
            </a:xfrm>
            <a:prstGeom prst="rect">
              <a:avLst/>
            </a:prstGeom>
          </p:spPr>
          <p:txBody>
            <a:bodyPr lIns="50800" tIns="50800" rIns="50800" bIns="50800" rtlCol="0" anchor="ctr"/>
            <a:lstStyle/>
            <a:p>
              <a:pPr algn="ctr">
                <a:lnSpc>
                  <a:spcPts val="2083"/>
                </a:lnSpc>
              </a:pPr>
              <a:endParaRPr/>
            </a:p>
          </p:txBody>
        </p:sp>
      </p:grpSp>
      <p:sp>
        <p:nvSpPr>
          <p:cNvPr id="27" name="TextBox 27"/>
          <p:cNvSpPr txBox="1"/>
          <p:nvPr/>
        </p:nvSpPr>
        <p:spPr>
          <a:xfrm>
            <a:off x="8319764" y="2835859"/>
            <a:ext cx="4856442" cy="379873"/>
          </a:xfrm>
          <a:prstGeom prst="rect">
            <a:avLst/>
          </a:prstGeom>
        </p:spPr>
        <p:txBody>
          <a:bodyPr lIns="0" tIns="0" rIns="0" bIns="0" rtlCol="0" anchor="t">
            <a:spAutoFit/>
          </a:bodyPr>
          <a:lstStyle/>
          <a:p>
            <a:pPr algn="l">
              <a:lnSpc>
                <a:spcPts val="2796"/>
              </a:lnSpc>
            </a:pPr>
            <a:r>
              <a:rPr lang="en-US" sz="3072" b="1">
                <a:solidFill>
                  <a:srgbClr val="FFFFFF"/>
                </a:solidFill>
                <a:latin typeface="Montserrat Ultra-Bold"/>
                <a:ea typeface="Montserrat Ultra-Bold"/>
                <a:cs typeface="Montserrat Ultra-Bold"/>
                <a:sym typeface="Montserrat Ultra-Bold"/>
              </a:rPr>
              <a:t>Innovative Production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a:p>
        </p:txBody>
      </p:sp>
      <p:sp>
        <p:nvSpPr>
          <p:cNvPr id="3" name="Freeform 3"/>
          <p:cNvSpPr/>
          <p:nvPr/>
        </p:nvSpPr>
        <p:spPr>
          <a:xfrm>
            <a:off x="15530278" y="184727"/>
            <a:ext cx="8561561" cy="8561561"/>
          </a:xfrm>
          <a:custGeom>
            <a:avLst/>
            <a:gdLst/>
            <a:ahLst/>
            <a:cxnLst/>
            <a:rect l="l" t="t" r="r" b="b"/>
            <a:pathLst>
              <a:path w="8561561" h="8561561">
                <a:moveTo>
                  <a:pt x="0" y="0"/>
                </a:moveTo>
                <a:lnTo>
                  <a:pt x="8561560" y="0"/>
                </a:lnTo>
                <a:lnTo>
                  <a:pt x="8561560" y="8561561"/>
                </a:lnTo>
                <a:lnTo>
                  <a:pt x="0" y="856156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4" name="Group 4"/>
          <p:cNvGrpSpPr/>
          <p:nvPr/>
        </p:nvGrpSpPr>
        <p:grpSpPr>
          <a:xfrm>
            <a:off x="0" y="0"/>
            <a:ext cx="18288000" cy="6808860"/>
            <a:chOff x="0" y="0"/>
            <a:chExt cx="4816593" cy="1793280"/>
          </a:xfrm>
        </p:grpSpPr>
        <p:sp>
          <p:nvSpPr>
            <p:cNvPr id="5" name="Freeform 5"/>
            <p:cNvSpPr/>
            <p:nvPr/>
          </p:nvSpPr>
          <p:spPr>
            <a:xfrm>
              <a:off x="0" y="0"/>
              <a:ext cx="4816592" cy="1793280"/>
            </a:xfrm>
            <a:custGeom>
              <a:avLst/>
              <a:gdLst/>
              <a:ahLst/>
              <a:cxnLst/>
              <a:rect l="l" t="t" r="r" b="b"/>
              <a:pathLst>
                <a:path w="4816592" h="1793280">
                  <a:moveTo>
                    <a:pt x="0" y="0"/>
                  </a:moveTo>
                  <a:lnTo>
                    <a:pt x="4816592" y="0"/>
                  </a:lnTo>
                  <a:lnTo>
                    <a:pt x="4816592" y="1793280"/>
                  </a:lnTo>
                  <a:lnTo>
                    <a:pt x="0" y="1793280"/>
                  </a:lnTo>
                  <a:close/>
                </a:path>
              </a:pathLst>
            </a:custGeom>
            <a:gradFill rotWithShape="1">
              <a:gsLst>
                <a:gs pos="0">
                  <a:srgbClr val="38025B">
                    <a:alpha val="100000"/>
                  </a:srgbClr>
                </a:gs>
                <a:gs pos="100000">
                  <a:srgbClr val="555555">
                    <a:alpha val="0"/>
                  </a:srgbClr>
                </a:gs>
              </a:gsLst>
              <a:lin ang="5400000"/>
            </a:gradFill>
          </p:spPr>
          <p:txBody>
            <a:bodyPr/>
            <a:lstStyle/>
            <a:p>
              <a:endParaRPr lang="en-US"/>
            </a:p>
          </p:txBody>
        </p:sp>
        <p:sp>
          <p:nvSpPr>
            <p:cNvPr id="6" name="TextBox 6"/>
            <p:cNvSpPr txBox="1"/>
            <p:nvPr/>
          </p:nvSpPr>
          <p:spPr>
            <a:xfrm>
              <a:off x="0" y="-38100"/>
              <a:ext cx="4816593" cy="1831380"/>
            </a:xfrm>
            <a:prstGeom prst="rect">
              <a:avLst/>
            </a:prstGeom>
          </p:spPr>
          <p:txBody>
            <a:bodyPr lIns="50800" tIns="50800" rIns="50800" bIns="50800" rtlCol="0" anchor="ctr"/>
            <a:lstStyle/>
            <a:p>
              <a:pPr algn="ctr">
                <a:lnSpc>
                  <a:spcPts val="2083"/>
                </a:lnSpc>
              </a:pPr>
              <a:endParaRPr/>
            </a:p>
          </p:txBody>
        </p:sp>
      </p:grpSp>
      <p:grpSp>
        <p:nvGrpSpPr>
          <p:cNvPr id="7" name="Group 7"/>
          <p:cNvGrpSpPr/>
          <p:nvPr/>
        </p:nvGrpSpPr>
        <p:grpSpPr>
          <a:xfrm>
            <a:off x="0" y="9461343"/>
            <a:ext cx="18288000" cy="3086100"/>
            <a:chOff x="0" y="0"/>
            <a:chExt cx="4816593" cy="812800"/>
          </a:xfrm>
        </p:grpSpPr>
        <p:sp>
          <p:nvSpPr>
            <p:cNvPr id="8" name="Freeform 8"/>
            <p:cNvSpPr/>
            <p:nvPr/>
          </p:nvSpPr>
          <p:spPr>
            <a:xfrm>
              <a:off x="0" y="0"/>
              <a:ext cx="4816592" cy="812800"/>
            </a:xfrm>
            <a:custGeom>
              <a:avLst/>
              <a:gdLst/>
              <a:ahLst/>
              <a:cxnLst/>
              <a:rect l="l" t="t" r="r" b="b"/>
              <a:pathLst>
                <a:path w="4816592" h="812800">
                  <a:moveTo>
                    <a:pt x="0" y="0"/>
                  </a:moveTo>
                  <a:lnTo>
                    <a:pt x="4816592" y="0"/>
                  </a:lnTo>
                  <a:lnTo>
                    <a:pt x="4816592" y="812800"/>
                  </a:lnTo>
                  <a:lnTo>
                    <a:pt x="0" y="812800"/>
                  </a:lnTo>
                  <a:close/>
                </a:path>
              </a:pathLst>
            </a:custGeom>
            <a:solidFill>
              <a:srgbClr val="FEFEFE">
                <a:alpha val="36863"/>
              </a:srgbClr>
            </a:solidFill>
            <a:ln w="85725" cap="sq">
              <a:solidFill>
                <a:srgbClr val="FFFFFF">
                  <a:alpha val="36863"/>
                </a:srgbClr>
              </a:solidFill>
              <a:prstDash val="solid"/>
              <a:miter/>
            </a:ln>
          </p:spPr>
          <p:txBody>
            <a:bodyPr/>
            <a:lstStyle/>
            <a:p>
              <a:endParaRPr lang="en-US"/>
            </a:p>
          </p:txBody>
        </p:sp>
        <p:sp>
          <p:nvSpPr>
            <p:cNvPr id="9" name="TextBox 9"/>
            <p:cNvSpPr txBox="1"/>
            <p:nvPr/>
          </p:nvSpPr>
          <p:spPr>
            <a:xfrm>
              <a:off x="0" y="-38100"/>
              <a:ext cx="4816593" cy="850900"/>
            </a:xfrm>
            <a:prstGeom prst="rect">
              <a:avLst/>
            </a:prstGeom>
          </p:spPr>
          <p:txBody>
            <a:bodyPr lIns="50800" tIns="50800" rIns="50800" bIns="50800" rtlCol="0" anchor="ctr"/>
            <a:lstStyle/>
            <a:p>
              <a:pPr algn="ctr">
                <a:lnSpc>
                  <a:spcPts val="2083"/>
                </a:lnSpc>
              </a:pPr>
              <a:endParaRPr/>
            </a:p>
          </p:txBody>
        </p:sp>
      </p:grpSp>
      <p:sp>
        <p:nvSpPr>
          <p:cNvPr id="10" name="Freeform 10"/>
          <p:cNvSpPr/>
          <p:nvPr/>
        </p:nvSpPr>
        <p:spPr>
          <a:xfrm>
            <a:off x="6173385" y="9122297"/>
            <a:ext cx="5566419" cy="678091"/>
          </a:xfrm>
          <a:custGeom>
            <a:avLst/>
            <a:gdLst/>
            <a:ahLst/>
            <a:cxnLst/>
            <a:rect l="l" t="t" r="r" b="b"/>
            <a:pathLst>
              <a:path w="5566419" h="678091">
                <a:moveTo>
                  <a:pt x="0" y="0"/>
                </a:moveTo>
                <a:lnTo>
                  <a:pt x="5566419" y="0"/>
                </a:lnTo>
                <a:lnTo>
                  <a:pt x="5566419" y="678091"/>
                </a:lnTo>
                <a:lnTo>
                  <a:pt x="0" y="67809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1" name="TextBox 11"/>
          <p:cNvSpPr txBox="1"/>
          <p:nvPr/>
        </p:nvSpPr>
        <p:spPr>
          <a:xfrm>
            <a:off x="6490904" y="9245938"/>
            <a:ext cx="4661164" cy="373135"/>
          </a:xfrm>
          <a:prstGeom prst="rect">
            <a:avLst/>
          </a:prstGeom>
        </p:spPr>
        <p:txBody>
          <a:bodyPr lIns="0" tIns="0" rIns="0" bIns="0" rtlCol="0" anchor="t">
            <a:spAutoFit/>
          </a:bodyPr>
          <a:lstStyle/>
          <a:p>
            <a:pPr algn="ctr">
              <a:lnSpc>
                <a:spcPts val="3080"/>
              </a:lnSpc>
              <a:spcBef>
                <a:spcPct val="0"/>
              </a:spcBef>
            </a:pPr>
            <a:r>
              <a:rPr lang="en-US" sz="2200" b="1">
                <a:solidFill>
                  <a:srgbClr val="3A1059"/>
                </a:solidFill>
                <a:latin typeface="Montserrat Medium"/>
                <a:ea typeface="Montserrat Medium"/>
                <a:cs typeface="Montserrat Medium"/>
                <a:sym typeface="Montserrat Medium"/>
              </a:rPr>
              <a:t>www.socioskillsup.co.za</a:t>
            </a:r>
          </a:p>
        </p:txBody>
      </p:sp>
      <p:sp>
        <p:nvSpPr>
          <p:cNvPr id="12" name="TextBox 12"/>
          <p:cNvSpPr txBox="1"/>
          <p:nvPr/>
        </p:nvSpPr>
        <p:spPr>
          <a:xfrm>
            <a:off x="2920878" y="1813808"/>
            <a:ext cx="11413025" cy="1119770"/>
          </a:xfrm>
          <a:prstGeom prst="rect">
            <a:avLst/>
          </a:prstGeom>
        </p:spPr>
        <p:txBody>
          <a:bodyPr lIns="0" tIns="0" rIns="0" bIns="0" rtlCol="0" anchor="t">
            <a:spAutoFit/>
          </a:bodyPr>
          <a:lstStyle/>
          <a:p>
            <a:pPr algn="ctr">
              <a:lnSpc>
                <a:spcPts val="9155"/>
              </a:lnSpc>
              <a:spcBef>
                <a:spcPct val="0"/>
              </a:spcBef>
            </a:pPr>
            <a:r>
              <a:rPr lang="en-US" sz="6539" b="1">
                <a:solidFill>
                  <a:srgbClr val="FFFFFF"/>
                </a:solidFill>
                <a:latin typeface="Montserrat Heavy"/>
                <a:ea typeface="Montserrat Heavy"/>
                <a:cs typeface="Montserrat Heavy"/>
                <a:sym typeface="Montserrat Heavy"/>
              </a:rPr>
              <a:t>MARKET OPPORTUNITY</a:t>
            </a:r>
          </a:p>
        </p:txBody>
      </p:sp>
      <p:sp>
        <p:nvSpPr>
          <p:cNvPr id="13" name="Freeform 13"/>
          <p:cNvSpPr/>
          <p:nvPr/>
        </p:nvSpPr>
        <p:spPr>
          <a:xfrm>
            <a:off x="-6383835" y="1937633"/>
            <a:ext cx="8561561" cy="8561561"/>
          </a:xfrm>
          <a:custGeom>
            <a:avLst/>
            <a:gdLst/>
            <a:ahLst/>
            <a:cxnLst/>
            <a:rect l="l" t="t" r="r" b="b"/>
            <a:pathLst>
              <a:path w="8561561" h="8561561">
                <a:moveTo>
                  <a:pt x="0" y="0"/>
                </a:moveTo>
                <a:lnTo>
                  <a:pt x="8561561" y="0"/>
                </a:lnTo>
                <a:lnTo>
                  <a:pt x="8561561" y="8561560"/>
                </a:lnTo>
                <a:lnTo>
                  <a:pt x="0" y="856156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14" name="Group 14"/>
          <p:cNvGrpSpPr/>
          <p:nvPr/>
        </p:nvGrpSpPr>
        <p:grpSpPr>
          <a:xfrm>
            <a:off x="3189615" y="4053871"/>
            <a:ext cx="3475919" cy="3208410"/>
            <a:chOff x="0" y="0"/>
            <a:chExt cx="915468" cy="845013"/>
          </a:xfrm>
        </p:grpSpPr>
        <p:sp>
          <p:nvSpPr>
            <p:cNvPr id="15" name="Freeform 15"/>
            <p:cNvSpPr/>
            <p:nvPr/>
          </p:nvSpPr>
          <p:spPr>
            <a:xfrm>
              <a:off x="0" y="0"/>
              <a:ext cx="915468" cy="845013"/>
            </a:xfrm>
            <a:custGeom>
              <a:avLst/>
              <a:gdLst/>
              <a:ahLst/>
              <a:cxnLst/>
              <a:rect l="l" t="t" r="r" b="b"/>
              <a:pathLst>
                <a:path w="915468" h="845013">
                  <a:moveTo>
                    <a:pt x="0" y="0"/>
                  </a:moveTo>
                  <a:lnTo>
                    <a:pt x="915468" y="0"/>
                  </a:lnTo>
                  <a:lnTo>
                    <a:pt x="915468" y="845013"/>
                  </a:lnTo>
                  <a:lnTo>
                    <a:pt x="0" y="845013"/>
                  </a:lnTo>
                  <a:close/>
                </a:path>
              </a:pathLst>
            </a:custGeom>
            <a:solidFill>
              <a:srgbClr val="FEFEFE"/>
            </a:solidFill>
            <a:ln w="28575" cap="sq">
              <a:solidFill>
                <a:srgbClr val="FEFEFE"/>
              </a:solidFill>
              <a:prstDash val="solid"/>
              <a:miter/>
            </a:ln>
          </p:spPr>
          <p:txBody>
            <a:bodyPr/>
            <a:lstStyle/>
            <a:p>
              <a:endParaRPr lang="en-US"/>
            </a:p>
          </p:txBody>
        </p:sp>
        <p:sp>
          <p:nvSpPr>
            <p:cNvPr id="16" name="TextBox 16"/>
            <p:cNvSpPr txBox="1"/>
            <p:nvPr/>
          </p:nvSpPr>
          <p:spPr>
            <a:xfrm>
              <a:off x="0" y="-38100"/>
              <a:ext cx="915468" cy="883113"/>
            </a:xfrm>
            <a:prstGeom prst="rect">
              <a:avLst/>
            </a:prstGeom>
          </p:spPr>
          <p:txBody>
            <a:bodyPr lIns="50800" tIns="50800" rIns="50800" bIns="50800" rtlCol="0" anchor="ctr"/>
            <a:lstStyle/>
            <a:p>
              <a:pPr algn="ctr">
                <a:lnSpc>
                  <a:spcPts val="2083"/>
                </a:lnSpc>
              </a:pPr>
              <a:endParaRPr/>
            </a:p>
          </p:txBody>
        </p:sp>
      </p:grpSp>
      <p:grpSp>
        <p:nvGrpSpPr>
          <p:cNvPr id="17" name="Group 17"/>
          <p:cNvGrpSpPr/>
          <p:nvPr/>
        </p:nvGrpSpPr>
        <p:grpSpPr>
          <a:xfrm>
            <a:off x="7218635" y="4053871"/>
            <a:ext cx="3475919" cy="3208410"/>
            <a:chOff x="0" y="0"/>
            <a:chExt cx="915468" cy="845013"/>
          </a:xfrm>
        </p:grpSpPr>
        <p:sp>
          <p:nvSpPr>
            <p:cNvPr id="18" name="Freeform 18"/>
            <p:cNvSpPr/>
            <p:nvPr/>
          </p:nvSpPr>
          <p:spPr>
            <a:xfrm>
              <a:off x="0" y="0"/>
              <a:ext cx="915468" cy="845013"/>
            </a:xfrm>
            <a:custGeom>
              <a:avLst/>
              <a:gdLst/>
              <a:ahLst/>
              <a:cxnLst/>
              <a:rect l="l" t="t" r="r" b="b"/>
              <a:pathLst>
                <a:path w="915468" h="845013">
                  <a:moveTo>
                    <a:pt x="0" y="0"/>
                  </a:moveTo>
                  <a:lnTo>
                    <a:pt x="915468" y="0"/>
                  </a:lnTo>
                  <a:lnTo>
                    <a:pt x="915468" y="845013"/>
                  </a:lnTo>
                  <a:lnTo>
                    <a:pt x="0" y="845013"/>
                  </a:lnTo>
                  <a:close/>
                </a:path>
              </a:pathLst>
            </a:custGeom>
            <a:solidFill>
              <a:srgbClr val="000000">
                <a:alpha val="0"/>
              </a:srgbClr>
            </a:solidFill>
            <a:ln w="28575" cap="sq">
              <a:solidFill>
                <a:srgbClr val="FEFEFE"/>
              </a:solidFill>
              <a:prstDash val="solid"/>
              <a:miter/>
            </a:ln>
          </p:spPr>
          <p:txBody>
            <a:bodyPr/>
            <a:lstStyle/>
            <a:p>
              <a:endParaRPr lang="en-US"/>
            </a:p>
          </p:txBody>
        </p:sp>
        <p:sp>
          <p:nvSpPr>
            <p:cNvPr id="19" name="TextBox 19"/>
            <p:cNvSpPr txBox="1"/>
            <p:nvPr/>
          </p:nvSpPr>
          <p:spPr>
            <a:xfrm>
              <a:off x="0" y="-38100"/>
              <a:ext cx="915468" cy="883113"/>
            </a:xfrm>
            <a:prstGeom prst="rect">
              <a:avLst/>
            </a:prstGeom>
          </p:spPr>
          <p:txBody>
            <a:bodyPr lIns="50800" tIns="50800" rIns="50800" bIns="50800" rtlCol="0" anchor="ctr"/>
            <a:lstStyle/>
            <a:p>
              <a:pPr algn="ctr">
                <a:lnSpc>
                  <a:spcPts val="2083"/>
                </a:lnSpc>
              </a:pPr>
              <a:endParaRPr/>
            </a:p>
          </p:txBody>
        </p:sp>
      </p:grpSp>
      <p:grpSp>
        <p:nvGrpSpPr>
          <p:cNvPr id="20" name="Group 20"/>
          <p:cNvGrpSpPr/>
          <p:nvPr/>
        </p:nvGrpSpPr>
        <p:grpSpPr>
          <a:xfrm>
            <a:off x="11374594" y="4053871"/>
            <a:ext cx="3475919" cy="3208410"/>
            <a:chOff x="0" y="0"/>
            <a:chExt cx="915468" cy="845013"/>
          </a:xfrm>
        </p:grpSpPr>
        <p:sp>
          <p:nvSpPr>
            <p:cNvPr id="21" name="Freeform 21"/>
            <p:cNvSpPr/>
            <p:nvPr/>
          </p:nvSpPr>
          <p:spPr>
            <a:xfrm>
              <a:off x="0" y="0"/>
              <a:ext cx="915468" cy="845013"/>
            </a:xfrm>
            <a:custGeom>
              <a:avLst/>
              <a:gdLst/>
              <a:ahLst/>
              <a:cxnLst/>
              <a:rect l="l" t="t" r="r" b="b"/>
              <a:pathLst>
                <a:path w="915468" h="845013">
                  <a:moveTo>
                    <a:pt x="0" y="0"/>
                  </a:moveTo>
                  <a:lnTo>
                    <a:pt x="915468" y="0"/>
                  </a:lnTo>
                  <a:lnTo>
                    <a:pt x="915468" y="845013"/>
                  </a:lnTo>
                  <a:lnTo>
                    <a:pt x="0" y="845013"/>
                  </a:lnTo>
                  <a:close/>
                </a:path>
              </a:pathLst>
            </a:custGeom>
            <a:solidFill>
              <a:srgbClr val="FEFEFE"/>
            </a:solidFill>
            <a:ln w="28575" cap="sq">
              <a:solidFill>
                <a:srgbClr val="FEFEFE"/>
              </a:solidFill>
              <a:prstDash val="solid"/>
              <a:miter/>
            </a:ln>
          </p:spPr>
          <p:txBody>
            <a:bodyPr/>
            <a:lstStyle/>
            <a:p>
              <a:endParaRPr lang="en-US"/>
            </a:p>
          </p:txBody>
        </p:sp>
        <p:sp>
          <p:nvSpPr>
            <p:cNvPr id="22" name="TextBox 22"/>
            <p:cNvSpPr txBox="1"/>
            <p:nvPr/>
          </p:nvSpPr>
          <p:spPr>
            <a:xfrm>
              <a:off x="0" y="-38100"/>
              <a:ext cx="915468" cy="883113"/>
            </a:xfrm>
            <a:prstGeom prst="rect">
              <a:avLst/>
            </a:prstGeom>
          </p:spPr>
          <p:txBody>
            <a:bodyPr lIns="50800" tIns="50800" rIns="50800" bIns="50800" rtlCol="0" anchor="ctr"/>
            <a:lstStyle/>
            <a:p>
              <a:pPr algn="ctr">
                <a:lnSpc>
                  <a:spcPts val="2083"/>
                </a:lnSpc>
              </a:pPr>
              <a:endParaRPr/>
            </a:p>
          </p:txBody>
        </p:sp>
      </p:grpSp>
      <p:sp>
        <p:nvSpPr>
          <p:cNvPr id="23" name="TextBox 23"/>
          <p:cNvSpPr txBox="1"/>
          <p:nvPr/>
        </p:nvSpPr>
        <p:spPr>
          <a:xfrm>
            <a:off x="3437487" y="4359873"/>
            <a:ext cx="3104873" cy="2512769"/>
          </a:xfrm>
          <a:prstGeom prst="rect">
            <a:avLst/>
          </a:prstGeom>
        </p:spPr>
        <p:txBody>
          <a:bodyPr lIns="0" tIns="0" rIns="0" bIns="0" rtlCol="0" anchor="t">
            <a:spAutoFit/>
          </a:bodyPr>
          <a:lstStyle/>
          <a:p>
            <a:pPr algn="ctr">
              <a:lnSpc>
                <a:spcPts val="2200"/>
              </a:lnSpc>
              <a:spcBef>
                <a:spcPct val="0"/>
              </a:spcBef>
            </a:pPr>
            <a:r>
              <a:rPr lang="en-US" sz="1572" b="1">
                <a:solidFill>
                  <a:srgbClr val="3A1059"/>
                </a:solidFill>
                <a:latin typeface="Arial Bold"/>
                <a:ea typeface="Arial Bold"/>
                <a:cs typeface="Arial Bold"/>
                <a:sym typeface="Arial Bold"/>
              </a:rPr>
              <a:t>Growing Demand for Inclusivity: Companies are increasingly recognizing the importance of diversity and inclusion in the workplace. The global market for disability-inclusive products and services is expanding rapidly, presenting a lucrative opportunity.</a:t>
            </a:r>
          </a:p>
        </p:txBody>
      </p:sp>
      <p:sp>
        <p:nvSpPr>
          <p:cNvPr id="24" name="TextBox 24"/>
          <p:cNvSpPr txBox="1"/>
          <p:nvPr/>
        </p:nvSpPr>
        <p:spPr>
          <a:xfrm>
            <a:off x="7541893" y="4245595"/>
            <a:ext cx="2829402" cy="2758287"/>
          </a:xfrm>
          <a:prstGeom prst="rect">
            <a:avLst/>
          </a:prstGeom>
        </p:spPr>
        <p:txBody>
          <a:bodyPr lIns="0" tIns="0" rIns="0" bIns="0" rtlCol="0" anchor="t">
            <a:spAutoFit/>
          </a:bodyPr>
          <a:lstStyle/>
          <a:p>
            <a:pPr algn="ctr">
              <a:lnSpc>
                <a:spcPts val="2213"/>
              </a:lnSpc>
            </a:pPr>
            <a:r>
              <a:rPr lang="en-US" sz="1581" b="1">
                <a:solidFill>
                  <a:srgbClr val="FFFFFF"/>
                </a:solidFill>
                <a:latin typeface="Arial Bold"/>
                <a:ea typeface="Arial Bold"/>
                <a:cs typeface="Arial Bold"/>
                <a:sym typeface="Arial Bold"/>
              </a:rPr>
              <a:t>Technological Advancement: The integration of smart technologies is reshaping industries. By capitalizing on this trend, our Smart Factory will meet the demands of a modern workforce while ensuring accessibility.</a:t>
            </a:r>
          </a:p>
          <a:p>
            <a:pPr algn="ctr">
              <a:lnSpc>
                <a:spcPts val="1373"/>
              </a:lnSpc>
            </a:pPr>
            <a:endParaRPr lang="en-US" sz="1581" b="1">
              <a:solidFill>
                <a:srgbClr val="FFFFFF"/>
              </a:solidFill>
              <a:latin typeface="Arial Bold"/>
              <a:ea typeface="Arial Bold"/>
              <a:cs typeface="Arial Bold"/>
              <a:sym typeface="Arial Bold"/>
            </a:endParaRPr>
          </a:p>
          <a:p>
            <a:pPr algn="ctr">
              <a:lnSpc>
                <a:spcPts val="1373"/>
              </a:lnSpc>
            </a:pPr>
            <a:endParaRPr lang="en-US" sz="1581" b="1">
              <a:solidFill>
                <a:srgbClr val="FFFFFF"/>
              </a:solidFill>
              <a:latin typeface="Arial Bold"/>
              <a:ea typeface="Arial Bold"/>
              <a:cs typeface="Arial Bold"/>
              <a:sym typeface="Arial Bold"/>
            </a:endParaRPr>
          </a:p>
          <a:p>
            <a:pPr algn="ctr">
              <a:lnSpc>
                <a:spcPts val="1373"/>
              </a:lnSpc>
            </a:pPr>
            <a:endParaRPr lang="en-US" sz="1581" b="1">
              <a:solidFill>
                <a:srgbClr val="FFFFFF"/>
              </a:solidFill>
              <a:latin typeface="Arial Bold"/>
              <a:ea typeface="Arial Bold"/>
              <a:cs typeface="Arial Bold"/>
              <a:sym typeface="Arial Bold"/>
            </a:endParaRPr>
          </a:p>
        </p:txBody>
      </p:sp>
      <p:sp>
        <p:nvSpPr>
          <p:cNvPr id="25" name="TextBox 25"/>
          <p:cNvSpPr txBox="1"/>
          <p:nvPr/>
        </p:nvSpPr>
        <p:spPr>
          <a:xfrm>
            <a:off x="11704204" y="4245595"/>
            <a:ext cx="2967874" cy="2386404"/>
          </a:xfrm>
          <a:prstGeom prst="rect">
            <a:avLst/>
          </a:prstGeom>
        </p:spPr>
        <p:txBody>
          <a:bodyPr lIns="0" tIns="0" rIns="0" bIns="0" rtlCol="0" anchor="t">
            <a:spAutoFit/>
          </a:bodyPr>
          <a:lstStyle/>
          <a:p>
            <a:pPr algn="ctr">
              <a:lnSpc>
                <a:spcPts val="2340"/>
              </a:lnSpc>
              <a:spcBef>
                <a:spcPct val="0"/>
              </a:spcBef>
            </a:pPr>
            <a:r>
              <a:rPr lang="en-US" sz="1672" b="1">
                <a:solidFill>
                  <a:srgbClr val="3A1059"/>
                </a:solidFill>
                <a:latin typeface="Arial Bold"/>
                <a:ea typeface="Arial Bold"/>
                <a:cs typeface="Arial Bold"/>
                <a:sym typeface="Arial Bold"/>
              </a:rPr>
              <a:t>Untapped Talent Pool: Persons with disabilities represent a significant yet often overlooked segment of the workforce. By tapping into this talent pool, we can enhance productivity and innovation.</a:t>
            </a:r>
          </a:p>
        </p:txBody>
      </p:sp>
      <p:sp>
        <p:nvSpPr>
          <p:cNvPr id="26" name="TextBox 26"/>
          <p:cNvSpPr txBox="1"/>
          <p:nvPr/>
        </p:nvSpPr>
        <p:spPr>
          <a:xfrm>
            <a:off x="16510806" y="8431547"/>
            <a:ext cx="1128031" cy="563499"/>
          </a:xfrm>
          <a:prstGeom prst="rect">
            <a:avLst/>
          </a:prstGeom>
        </p:spPr>
        <p:txBody>
          <a:bodyPr lIns="0" tIns="0" rIns="0" bIns="0" rtlCol="0" anchor="t">
            <a:spAutoFit/>
          </a:bodyPr>
          <a:lstStyle/>
          <a:p>
            <a:pPr algn="l">
              <a:lnSpc>
                <a:spcPts val="4116"/>
              </a:lnSpc>
              <a:spcBef>
                <a:spcPct val="0"/>
              </a:spcBef>
            </a:pPr>
            <a:r>
              <a:rPr lang="en-US" sz="2940">
                <a:solidFill>
                  <a:srgbClr val="FFFFFF"/>
                </a:solidFill>
                <a:latin typeface="Technocrat"/>
                <a:ea typeface="Technocrat"/>
                <a:cs typeface="Technocrat"/>
                <a:sym typeface="Technocrat"/>
              </a:rPr>
              <a:t>06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222" b="-1222"/>
            </a:stretch>
          </a:blipFill>
        </p:spPr>
        <p:txBody>
          <a:bodyPr/>
          <a:lstStyle/>
          <a:p>
            <a:endParaRPr lang="en-US"/>
          </a:p>
        </p:txBody>
      </p:sp>
      <p:grpSp>
        <p:nvGrpSpPr>
          <p:cNvPr id="3" name="Group 3"/>
          <p:cNvGrpSpPr/>
          <p:nvPr/>
        </p:nvGrpSpPr>
        <p:grpSpPr>
          <a:xfrm>
            <a:off x="0" y="0"/>
            <a:ext cx="18288000" cy="8555372"/>
            <a:chOff x="0" y="0"/>
            <a:chExt cx="4816593" cy="2253267"/>
          </a:xfrm>
        </p:grpSpPr>
        <p:sp>
          <p:nvSpPr>
            <p:cNvPr id="4" name="Freeform 4"/>
            <p:cNvSpPr/>
            <p:nvPr/>
          </p:nvSpPr>
          <p:spPr>
            <a:xfrm>
              <a:off x="0" y="0"/>
              <a:ext cx="4816592" cy="2253267"/>
            </a:xfrm>
            <a:custGeom>
              <a:avLst/>
              <a:gdLst/>
              <a:ahLst/>
              <a:cxnLst/>
              <a:rect l="l" t="t" r="r" b="b"/>
              <a:pathLst>
                <a:path w="4816592" h="2253267">
                  <a:moveTo>
                    <a:pt x="0" y="0"/>
                  </a:moveTo>
                  <a:lnTo>
                    <a:pt x="4816592" y="0"/>
                  </a:lnTo>
                  <a:lnTo>
                    <a:pt x="4816592" y="2253267"/>
                  </a:lnTo>
                  <a:lnTo>
                    <a:pt x="0" y="2253267"/>
                  </a:lnTo>
                  <a:close/>
                </a:path>
              </a:pathLst>
            </a:custGeom>
            <a:gradFill rotWithShape="1">
              <a:gsLst>
                <a:gs pos="0">
                  <a:srgbClr val="38025B">
                    <a:alpha val="100000"/>
                  </a:srgbClr>
                </a:gs>
                <a:gs pos="100000">
                  <a:srgbClr val="555555">
                    <a:alpha val="0"/>
                  </a:srgbClr>
                </a:gs>
              </a:gsLst>
              <a:lin ang="5400000"/>
            </a:gradFill>
          </p:spPr>
          <p:txBody>
            <a:bodyPr/>
            <a:lstStyle/>
            <a:p>
              <a:endParaRPr lang="en-US"/>
            </a:p>
          </p:txBody>
        </p:sp>
        <p:sp>
          <p:nvSpPr>
            <p:cNvPr id="5" name="TextBox 5"/>
            <p:cNvSpPr txBox="1"/>
            <p:nvPr/>
          </p:nvSpPr>
          <p:spPr>
            <a:xfrm>
              <a:off x="0" y="-38100"/>
              <a:ext cx="4816593" cy="2291367"/>
            </a:xfrm>
            <a:prstGeom prst="rect">
              <a:avLst/>
            </a:prstGeom>
          </p:spPr>
          <p:txBody>
            <a:bodyPr lIns="50800" tIns="50800" rIns="50800" bIns="50800" rtlCol="0" anchor="ctr"/>
            <a:lstStyle/>
            <a:p>
              <a:pPr algn="l">
                <a:lnSpc>
                  <a:spcPts val="2083"/>
                </a:lnSpc>
              </a:pPr>
              <a:endParaRPr/>
            </a:p>
          </p:txBody>
        </p:sp>
      </p:grpSp>
      <p:grpSp>
        <p:nvGrpSpPr>
          <p:cNvPr id="6" name="Group 6"/>
          <p:cNvGrpSpPr/>
          <p:nvPr/>
        </p:nvGrpSpPr>
        <p:grpSpPr>
          <a:xfrm>
            <a:off x="0" y="9461343"/>
            <a:ext cx="18288000" cy="3086100"/>
            <a:chOff x="0" y="0"/>
            <a:chExt cx="4816593" cy="812800"/>
          </a:xfrm>
        </p:grpSpPr>
        <p:sp>
          <p:nvSpPr>
            <p:cNvPr id="7" name="Freeform 7"/>
            <p:cNvSpPr/>
            <p:nvPr/>
          </p:nvSpPr>
          <p:spPr>
            <a:xfrm>
              <a:off x="0" y="0"/>
              <a:ext cx="4816592" cy="812800"/>
            </a:xfrm>
            <a:custGeom>
              <a:avLst/>
              <a:gdLst/>
              <a:ahLst/>
              <a:cxnLst/>
              <a:rect l="l" t="t" r="r" b="b"/>
              <a:pathLst>
                <a:path w="4816592" h="812800">
                  <a:moveTo>
                    <a:pt x="0" y="0"/>
                  </a:moveTo>
                  <a:lnTo>
                    <a:pt x="4816592" y="0"/>
                  </a:lnTo>
                  <a:lnTo>
                    <a:pt x="4816592" y="812800"/>
                  </a:lnTo>
                  <a:lnTo>
                    <a:pt x="0" y="812800"/>
                  </a:lnTo>
                  <a:close/>
                </a:path>
              </a:pathLst>
            </a:custGeom>
            <a:solidFill>
              <a:srgbClr val="FEFEFE">
                <a:alpha val="36863"/>
              </a:srgbClr>
            </a:solidFill>
            <a:ln w="85725" cap="sq">
              <a:solidFill>
                <a:srgbClr val="FFFFFF">
                  <a:alpha val="36863"/>
                </a:srgbClr>
              </a:solidFill>
              <a:prstDash val="solid"/>
              <a:miter/>
            </a:ln>
          </p:spPr>
          <p:txBody>
            <a:bodyPr/>
            <a:lstStyle/>
            <a:p>
              <a:endParaRPr lang="en-US"/>
            </a:p>
          </p:txBody>
        </p:sp>
        <p:sp>
          <p:nvSpPr>
            <p:cNvPr id="8" name="TextBox 8"/>
            <p:cNvSpPr txBox="1"/>
            <p:nvPr/>
          </p:nvSpPr>
          <p:spPr>
            <a:xfrm>
              <a:off x="0" y="-38100"/>
              <a:ext cx="4816593" cy="850900"/>
            </a:xfrm>
            <a:prstGeom prst="rect">
              <a:avLst/>
            </a:prstGeom>
          </p:spPr>
          <p:txBody>
            <a:bodyPr lIns="50800" tIns="50800" rIns="50800" bIns="50800" rtlCol="0" anchor="ctr"/>
            <a:lstStyle/>
            <a:p>
              <a:pPr algn="ctr">
                <a:lnSpc>
                  <a:spcPts val="2083"/>
                </a:lnSpc>
              </a:pPr>
              <a:endParaRPr/>
            </a:p>
          </p:txBody>
        </p:sp>
      </p:grpSp>
      <p:sp>
        <p:nvSpPr>
          <p:cNvPr id="9" name="Freeform 9"/>
          <p:cNvSpPr/>
          <p:nvPr/>
        </p:nvSpPr>
        <p:spPr>
          <a:xfrm>
            <a:off x="6173385" y="9122297"/>
            <a:ext cx="5566419" cy="678091"/>
          </a:xfrm>
          <a:custGeom>
            <a:avLst/>
            <a:gdLst/>
            <a:ahLst/>
            <a:cxnLst/>
            <a:rect l="l" t="t" r="r" b="b"/>
            <a:pathLst>
              <a:path w="5566419" h="678091">
                <a:moveTo>
                  <a:pt x="0" y="0"/>
                </a:moveTo>
                <a:lnTo>
                  <a:pt x="5566419" y="0"/>
                </a:lnTo>
                <a:lnTo>
                  <a:pt x="5566419" y="678091"/>
                </a:lnTo>
                <a:lnTo>
                  <a:pt x="0" y="67809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10" name="Group 10"/>
          <p:cNvGrpSpPr/>
          <p:nvPr/>
        </p:nvGrpSpPr>
        <p:grpSpPr>
          <a:xfrm>
            <a:off x="1028700" y="5078384"/>
            <a:ext cx="2481538" cy="2481538"/>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9050" cap="sq">
              <a:solidFill>
                <a:srgbClr val="F4F4F4"/>
              </a:solidFill>
              <a:prstDash val="solid"/>
              <a:miter/>
            </a:ln>
          </p:spPr>
          <p:txBody>
            <a:bodyPr/>
            <a:lstStyle/>
            <a:p>
              <a:endParaRPr lang="en-US"/>
            </a:p>
          </p:txBody>
        </p:sp>
        <p:sp>
          <p:nvSpPr>
            <p:cNvPr id="12" name="TextBox 12"/>
            <p:cNvSpPr txBox="1"/>
            <p:nvPr/>
          </p:nvSpPr>
          <p:spPr>
            <a:xfrm>
              <a:off x="76200" y="38100"/>
              <a:ext cx="660400" cy="698500"/>
            </a:xfrm>
            <a:prstGeom prst="rect">
              <a:avLst/>
            </a:prstGeom>
          </p:spPr>
          <p:txBody>
            <a:bodyPr lIns="50800" tIns="50800" rIns="50800" bIns="50800" rtlCol="0" anchor="ctr"/>
            <a:lstStyle/>
            <a:p>
              <a:pPr algn="ctr">
                <a:lnSpc>
                  <a:spcPts val="2083"/>
                </a:lnSpc>
              </a:pPr>
              <a:endParaRPr/>
            </a:p>
          </p:txBody>
        </p:sp>
      </p:grpSp>
      <p:sp>
        <p:nvSpPr>
          <p:cNvPr id="13" name="TextBox 13"/>
          <p:cNvSpPr txBox="1"/>
          <p:nvPr/>
        </p:nvSpPr>
        <p:spPr>
          <a:xfrm>
            <a:off x="6490904" y="9245938"/>
            <a:ext cx="4661164" cy="373135"/>
          </a:xfrm>
          <a:prstGeom prst="rect">
            <a:avLst/>
          </a:prstGeom>
        </p:spPr>
        <p:txBody>
          <a:bodyPr lIns="0" tIns="0" rIns="0" bIns="0" rtlCol="0" anchor="t">
            <a:spAutoFit/>
          </a:bodyPr>
          <a:lstStyle/>
          <a:p>
            <a:pPr algn="ctr">
              <a:lnSpc>
                <a:spcPts val="3080"/>
              </a:lnSpc>
              <a:spcBef>
                <a:spcPct val="0"/>
              </a:spcBef>
            </a:pPr>
            <a:r>
              <a:rPr lang="en-US" sz="2200" b="1">
                <a:solidFill>
                  <a:srgbClr val="3A1059"/>
                </a:solidFill>
                <a:latin typeface="Montserrat Medium"/>
                <a:ea typeface="Montserrat Medium"/>
                <a:cs typeface="Montserrat Medium"/>
                <a:sym typeface="Montserrat Medium"/>
              </a:rPr>
              <a:t>www.socioskillsup.co.za</a:t>
            </a:r>
          </a:p>
        </p:txBody>
      </p:sp>
      <p:sp>
        <p:nvSpPr>
          <p:cNvPr id="14" name="TextBox 14"/>
          <p:cNvSpPr txBox="1"/>
          <p:nvPr/>
        </p:nvSpPr>
        <p:spPr>
          <a:xfrm>
            <a:off x="9485064" y="1740522"/>
            <a:ext cx="1506809" cy="234586"/>
          </a:xfrm>
          <a:prstGeom prst="rect">
            <a:avLst/>
          </a:prstGeom>
        </p:spPr>
        <p:txBody>
          <a:bodyPr lIns="0" tIns="0" rIns="0" bIns="0" rtlCol="0" anchor="t">
            <a:spAutoFit/>
          </a:bodyPr>
          <a:lstStyle/>
          <a:p>
            <a:pPr algn="l">
              <a:lnSpc>
                <a:spcPts val="1795"/>
              </a:lnSpc>
            </a:pPr>
            <a:r>
              <a:rPr lang="en-US" sz="1972" b="1">
                <a:solidFill>
                  <a:srgbClr val="FFFFFF"/>
                </a:solidFill>
                <a:latin typeface="Montserrat Ultra-Bold"/>
                <a:ea typeface="Montserrat Ultra-Bold"/>
                <a:cs typeface="Montserrat Ultra-Bold"/>
                <a:sym typeface="Montserrat Ultra-Bold"/>
              </a:rPr>
              <a:t>Socio </a:t>
            </a:r>
          </a:p>
        </p:txBody>
      </p:sp>
      <p:sp>
        <p:nvSpPr>
          <p:cNvPr id="15" name="TextBox 15"/>
          <p:cNvSpPr txBox="1"/>
          <p:nvPr/>
        </p:nvSpPr>
        <p:spPr>
          <a:xfrm>
            <a:off x="9485064" y="2032259"/>
            <a:ext cx="1506809" cy="234586"/>
          </a:xfrm>
          <a:prstGeom prst="rect">
            <a:avLst/>
          </a:prstGeom>
        </p:spPr>
        <p:txBody>
          <a:bodyPr lIns="0" tIns="0" rIns="0" bIns="0" rtlCol="0" anchor="t">
            <a:spAutoFit/>
          </a:bodyPr>
          <a:lstStyle/>
          <a:p>
            <a:pPr algn="l">
              <a:lnSpc>
                <a:spcPts val="1795"/>
              </a:lnSpc>
            </a:pPr>
            <a:r>
              <a:rPr lang="en-US" sz="1972" b="1">
                <a:solidFill>
                  <a:srgbClr val="FEFEFE"/>
                </a:solidFill>
                <a:latin typeface="Montserrat Medium"/>
                <a:ea typeface="Montserrat Medium"/>
                <a:cs typeface="Montserrat Medium"/>
                <a:sym typeface="Montserrat Medium"/>
              </a:rPr>
              <a:t>SkillsUp</a:t>
            </a:r>
          </a:p>
        </p:txBody>
      </p:sp>
      <p:sp>
        <p:nvSpPr>
          <p:cNvPr id="16" name="TextBox 16"/>
          <p:cNvSpPr txBox="1"/>
          <p:nvPr/>
        </p:nvSpPr>
        <p:spPr>
          <a:xfrm>
            <a:off x="4076896" y="2400306"/>
            <a:ext cx="10606943" cy="1119770"/>
          </a:xfrm>
          <a:prstGeom prst="rect">
            <a:avLst/>
          </a:prstGeom>
        </p:spPr>
        <p:txBody>
          <a:bodyPr lIns="0" tIns="0" rIns="0" bIns="0" rtlCol="0" anchor="t">
            <a:spAutoFit/>
          </a:bodyPr>
          <a:lstStyle/>
          <a:p>
            <a:pPr algn="ctr">
              <a:lnSpc>
                <a:spcPts val="9155"/>
              </a:lnSpc>
              <a:spcBef>
                <a:spcPct val="0"/>
              </a:spcBef>
            </a:pPr>
            <a:r>
              <a:rPr lang="en-US" sz="6539" b="1">
                <a:solidFill>
                  <a:srgbClr val="FFFFFF"/>
                </a:solidFill>
                <a:latin typeface="Montserrat Heavy"/>
                <a:ea typeface="Montserrat Heavy"/>
                <a:cs typeface="Montserrat Heavy"/>
                <a:sym typeface="Montserrat Heavy"/>
              </a:rPr>
              <a:t>SERVICE OFFERINGS</a:t>
            </a:r>
          </a:p>
        </p:txBody>
      </p:sp>
      <p:grpSp>
        <p:nvGrpSpPr>
          <p:cNvPr id="17" name="Group 17"/>
          <p:cNvGrpSpPr/>
          <p:nvPr/>
        </p:nvGrpSpPr>
        <p:grpSpPr>
          <a:xfrm>
            <a:off x="4518492" y="5078384"/>
            <a:ext cx="2481538" cy="2481538"/>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9050" cap="sq">
              <a:solidFill>
                <a:srgbClr val="F4F4F4"/>
              </a:solidFill>
              <a:prstDash val="solid"/>
              <a:miter/>
            </a:ln>
          </p:spPr>
          <p:txBody>
            <a:bodyPr/>
            <a:lstStyle/>
            <a:p>
              <a:endParaRPr lang="en-US"/>
            </a:p>
          </p:txBody>
        </p:sp>
        <p:sp>
          <p:nvSpPr>
            <p:cNvPr id="19" name="TextBox 19"/>
            <p:cNvSpPr txBox="1"/>
            <p:nvPr/>
          </p:nvSpPr>
          <p:spPr>
            <a:xfrm>
              <a:off x="76200" y="38100"/>
              <a:ext cx="660400" cy="698500"/>
            </a:xfrm>
            <a:prstGeom prst="rect">
              <a:avLst/>
            </a:prstGeom>
          </p:spPr>
          <p:txBody>
            <a:bodyPr lIns="50800" tIns="50800" rIns="50800" bIns="50800" rtlCol="0" anchor="ctr"/>
            <a:lstStyle/>
            <a:p>
              <a:pPr algn="ctr">
                <a:lnSpc>
                  <a:spcPts val="2083"/>
                </a:lnSpc>
              </a:pPr>
              <a:endParaRPr/>
            </a:p>
          </p:txBody>
        </p:sp>
      </p:grpSp>
      <p:grpSp>
        <p:nvGrpSpPr>
          <p:cNvPr id="20" name="Group 20"/>
          <p:cNvGrpSpPr/>
          <p:nvPr/>
        </p:nvGrpSpPr>
        <p:grpSpPr>
          <a:xfrm>
            <a:off x="7998760" y="5078384"/>
            <a:ext cx="2481538" cy="2481538"/>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9050" cap="sq">
              <a:solidFill>
                <a:srgbClr val="F4F4F4"/>
              </a:solidFill>
              <a:prstDash val="solid"/>
              <a:miter/>
            </a:ln>
          </p:spPr>
          <p:txBody>
            <a:bodyPr/>
            <a:lstStyle/>
            <a:p>
              <a:endParaRPr lang="en-US"/>
            </a:p>
          </p:txBody>
        </p:sp>
        <p:sp>
          <p:nvSpPr>
            <p:cNvPr id="22" name="TextBox 22"/>
            <p:cNvSpPr txBox="1"/>
            <p:nvPr/>
          </p:nvSpPr>
          <p:spPr>
            <a:xfrm>
              <a:off x="76200" y="38100"/>
              <a:ext cx="660400" cy="698500"/>
            </a:xfrm>
            <a:prstGeom prst="rect">
              <a:avLst/>
            </a:prstGeom>
          </p:spPr>
          <p:txBody>
            <a:bodyPr lIns="50800" tIns="50800" rIns="50800" bIns="50800" rtlCol="0" anchor="ctr"/>
            <a:lstStyle/>
            <a:p>
              <a:pPr algn="ctr">
                <a:lnSpc>
                  <a:spcPts val="2083"/>
                </a:lnSpc>
              </a:pPr>
              <a:endParaRPr/>
            </a:p>
          </p:txBody>
        </p:sp>
      </p:grpSp>
      <p:sp>
        <p:nvSpPr>
          <p:cNvPr id="23" name="AutoShape 23"/>
          <p:cNvSpPr/>
          <p:nvPr/>
        </p:nvSpPr>
        <p:spPr>
          <a:xfrm>
            <a:off x="3416342" y="6300103"/>
            <a:ext cx="1133448" cy="0"/>
          </a:xfrm>
          <a:prstGeom prst="line">
            <a:avLst/>
          </a:prstGeom>
          <a:ln w="38100" cap="flat">
            <a:solidFill>
              <a:srgbClr val="FFFFFF"/>
            </a:solidFill>
            <a:prstDash val="solid"/>
            <a:headEnd type="oval" w="lg" len="lg"/>
            <a:tailEnd type="oval" w="lg" len="lg"/>
          </a:ln>
        </p:spPr>
        <p:txBody>
          <a:bodyPr/>
          <a:lstStyle/>
          <a:p>
            <a:endParaRPr lang="en-US"/>
          </a:p>
        </p:txBody>
      </p:sp>
      <p:sp>
        <p:nvSpPr>
          <p:cNvPr id="24" name="AutoShape 24"/>
          <p:cNvSpPr/>
          <p:nvPr/>
        </p:nvSpPr>
        <p:spPr>
          <a:xfrm>
            <a:off x="6903412" y="6300103"/>
            <a:ext cx="1133448" cy="0"/>
          </a:xfrm>
          <a:prstGeom prst="line">
            <a:avLst/>
          </a:prstGeom>
          <a:ln w="38100" cap="flat">
            <a:solidFill>
              <a:srgbClr val="FFFFFF"/>
            </a:solidFill>
            <a:prstDash val="solid"/>
            <a:headEnd type="oval" w="lg" len="lg"/>
            <a:tailEnd type="oval" w="lg" len="lg"/>
          </a:ln>
        </p:spPr>
        <p:txBody>
          <a:bodyPr/>
          <a:lstStyle/>
          <a:p>
            <a:endParaRPr lang="en-US"/>
          </a:p>
        </p:txBody>
      </p:sp>
      <p:grpSp>
        <p:nvGrpSpPr>
          <p:cNvPr id="25" name="Group 25"/>
          <p:cNvGrpSpPr/>
          <p:nvPr/>
        </p:nvGrpSpPr>
        <p:grpSpPr>
          <a:xfrm>
            <a:off x="11491685" y="5143500"/>
            <a:ext cx="2481538" cy="2481538"/>
            <a:chOff x="0" y="0"/>
            <a:chExt cx="812800" cy="812800"/>
          </a:xfrm>
        </p:grpSpPr>
        <p:sp>
          <p:nvSpPr>
            <p:cNvPr id="26" name="Freeform 2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9050" cap="sq">
              <a:solidFill>
                <a:srgbClr val="F4F4F4"/>
              </a:solidFill>
              <a:prstDash val="solid"/>
              <a:miter/>
            </a:ln>
          </p:spPr>
          <p:txBody>
            <a:bodyPr/>
            <a:lstStyle/>
            <a:p>
              <a:endParaRPr lang="en-US"/>
            </a:p>
          </p:txBody>
        </p:sp>
        <p:sp>
          <p:nvSpPr>
            <p:cNvPr id="27" name="TextBox 27"/>
            <p:cNvSpPr txBox="1"/>
            <p:nvPr/>
          </p:nvSpPr>
          <p:spPr>
            <a:xfrm>
              <a:off x="76200" y="38100"/>
              <a:ext cx="660400" cy="698500"/>
            </a:xfrm>
            <a:prstGeom prst="rect">
              <a:avLst/>
            </a:prstGeom>
          </p:spPr>
          <p:txBody>
            <a:bodyPr lIns="50800" tIns="50800" rIns="50800" bIns="50800" rtlCol="0" anchor="ctr"/>
            <a:lstStyle/>
            <a:p>
              <a:pPr algn="ctr">
                <a:lnSpc>
                  <a:spcPts val="2083"/>
                </a:lnSpc>
              </a:pPr>
              <a:endParaRPr/>
            </a:p>
          </p:txBody>
        </p:sp>
      </p:grpSp>
      <p:grpSp>
        <p:nvGrpSpPr>
          <p:cNvPr id="28" name="Group 28"/>
          <p:cNvGrpSpPr/>
          <p:nvPr/>
        </p:nvGrpSpPr>
        <p:grpSpPr>
          <a:xfrm>
            <a:off x="14971953" y="5078384"/>
            <a:ext cx="2481538" cy="2481538"/>
            <a:chOff x="0" y="0"/>
            <a:chExt cx="812800" cy="812800"/>
          </a:xfrm>
        </p:grpSpPr>
        <p:sp>
          <p:nvSpPr>
            <p:cNvPr id="29" name="Freeform 2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9050" cap="sq">
              <a:solidFill>
                <a:srgbClr val="F4F4F4"/>
              </a:solidFill>
              <a:prstDash val="solid"/>
              <a:miter/>
            </a:ln>
          </p:spPr>
          <p:txBody>
            <a:bodyPr/>
            <a:lstStyle/>
            <a:p>
              <a:endParaRPr lang="en-US"/>
            </a:p>
          </p:txBody>
        </p:sp>
        <p:sp>
          <p:nvSpPr>
            <p:cNvPr id="30" name="TextBox 30"/>
            <p:cNvSpPr txBox="1"/>
            <p:nvPr/>
          </p:nvSpPr>
          <p:spPr>
            <a:xfrm>
              <a:off x="76200" y="38100"/>
              <a:ext cx="660400" cy="698500"/>
            </a:xfrm>
            <a:prstGeom prst="rect">
              <a:avLst/>
            </a:prstGeom>
          </p:spPr>
          <p:txBody>
            <a:bodyPr lIns="50800" tIns="50800" rIns="50800" bIns="50800" rtlCol="0" anchor="ctr"/>
            <a:lstStyle/>
            <a:p>
              <a:pPr algn="ctr">
                <a:lnSpc>
                  <a:spcPts val="2083"/>
                </a:lnSpc>
              </a:pPr>
              <a:endParaRPr/>
            </a:p>
          </p:txBody>
        </p:sp>
      </p:grpSp>
      <p:sp>
        <p:nvSpPr>
          <p:cNvPr id="31" name="AutoShape 31"/>
          <p:cNvSpPr/>
          <p:nvPr/>
        </p:nvSpPr>
        <p:spPr>
          <a:xfrm>
            <a:off x="10389535" y="6300103"/>
            <a:ext cx="1133448" cy="0"/>
          </a:xfrm>
          <a:prstGeom prst="line">
            <a:avLst/>
          </a:prstGeom>
          <a:ln w="38100" cap="flat">
            <a:solidFill>
              <a:srgbClr val="FFFFFF"/>
            </a:solidFill>
            <a:prstDash val="solid"/>
            <a:headEnd type="oval" w="lg" len="lg"/>
            <a:tailEnd type="oval" w="lg" len="lg"/>
          </a:ln>
        </p:spPr>
        <p:txBody>
          <a:bodyPr/>
          <a:lstStyle/>
          <a:p>
            <a:endParaRPr lang="en-US"/>
          </a:p>
        </p:txBody>
      </p:sp>
      <p:sp>
        <p:nvSpPr>
          <p:cNvPr id="32" name="AutoShape 32"/>
          <p:cNvSpPr/>
          <p:nvPr/>
        </p:nvSpPr>
        <p:spPr>
          <a:xfrm>
            <a:off x="13876605" y="6300103"/>
            <a:ext cx="1133448" cy="0"/>
          </a:xfrm>
          <a:prstGeom prst="line">
            <a:avLst/>
          </a:prstGeom>
          <a:ln w="38100" cap="flat">
            <a:solidFill>
              <a:srgbClr val="FFFFFF"/>
            </a:solidFill>
            <a:prstDash val="solid"/>
            <a:headEnd type="oval" w="lg" len="lg"/>
            <a:tailEnd type="oval" w="lg" len="lg"/>
          </a:ln>
        </p:spPr>
        <p:txBody>
          <a:bodyPr/>
          <a:lstStyle/>
          <a:p>
            <a:endParaRPr lang="en-US"/>
          </a:p>
        </p:txBody>
      </p:sp>
      <p:sp>
        <p:nvSpPr>
          <p:cNvPr id="33" name="TextBox 33"/>
          <p:cNvSpPr txBox="1"/>
          <p:nvPr/>
        </p:nvSpPr>
        <p:spPr>
          <a:xfrm>
            <a:off x="3892168" y="3891551"/>
            <a:ext cx="10976397" cy="415910"/>
          </a:xfrm>
          <a:prstGeom prst="rect">
            <a:avLst/>
          </a:prstGeom>
        </p:spPr>
        <p:txBody>
          <a:bodyPr lIns="0" tIns="0" rIns="0" bIns="0" rtlCol="0" anchor="t">
            <a:spAutoFit/>
          </a:bodyPr>
          <a:lstStyle/>
          <a:p>
            <a:pPr algn="ctr">
              <a:lnSpc>
                <a:spcPts val="3325"/>
              </a:lnSpc>
              <a:spcBef>
                <a:spcPct val="0"/>
              </a:spcBef>
            </a:pPr>
            <a:r>
              <a:rPr lang="en-US" sz="2375" b="1">
                <a:solidFill>
                  <a:srgbClr val="FFFFFF"/>
                </a:solidFill>
                <a:latin typeface="Montserrat Medium"/>
                <a:ea typeface="Montserrat Medium"/>
                <a:cs typeface="Montserrat Medium"/>
                <a:sym typeface="Montserrat Medium"/>
              </a:rPr>
              <a:t>Socio SkillsUp provides a range of products including:</a:t>
            </a:r>
          </a:p>
        </p:txBody>
      </p:sp>
      <p:sp>
        <p:nvSpPr>
          <p:cNvPr id="34" name="TextBox 34"/>
          <p:cNvSpPr txBox="1"/>
          <p:nvPr/>
        </p:nvSpPr>
        <p:spPr>
          <a:xfrm>
            <a:off x="1286600" y="5839997"/>
            <a:ext cx="1965738" cy="908032"/>
          </a:xfrm>
          <a:prstGeom prst="rect">
            <a:avLst/>
          </a:prstGeom>
        </p:spPr>
        <p:txBody>
          <a:bodyPr lIns="0" tIns="0" rIns="0" bIns="0" rtlCol="0" anchor="t">
            <a:spAutoFit/>
          </a:bodyPr>
          <a:lstStyle/>
          <a:p>
            <a:pPr algn="ctr">
              <a:lnSpc>
                <a:spcPts val="2451"/>
              </a:lnSpc>
              <a:spcBef>
                <a:spcPct val="0"/>
              </a:spcBef>
            </a:pPr>
            <a:r>
              <a:rPr lang="en-US" sz="1750" b="1">
                <a:solidFill>
                  <a:srgbClr val="FFFFFF"/>
                </a:solidFill>
                <a:latin typeface="Montserrat Medium"/>
                <a:ea typeface="Montserrat Medium"/>
                <a:cs typeface="Montserrat Medium"/>
                <a:sym typeface="Montserrat Medium"/>
              </a:rPr>
              <a:t>CUSTOM SOFTWARE DEVELOPMENT</a:t>
            </a:r>
          </a:p>
        </p:txBody>
      </p:sp>
      <p:sp>
        <p:nvSpPr>
          <p:cNvPr id="35" name="TextBox 35"/>
          <p:cNvSpPr txBox="1"/>
          <p:nvPr/>
        </p:nvSpPr>
        <p:spPr>
          <a:xfrm>
            <a:off x="4848032" y="5674637"/>
            <a:ext cx="1822458" cy="1517632"/>
          </a:xfrm>
          <a:prstGeom prst="rect">
            <a:avLst/>
          </a:prstGeom>
        </p:spPr>
        <p:txBody>
          <a:bodyPr lIns="0" tIns="0" rIns="0" bIns="0" rtlCol="0" anchor="t">
            <a:spAutoFit/>
          </a:bodyPr>
          <a:lstStyle/>
          <a:p>
            <a:pPr algn="ctr">
              <a:lnSpc>
                <a:spcPts val="2451"/>
              </a:lnSpc>
              <a:spcBef>
                <a:spcPct val="0"/>
              </a:spcBef>
            </a:pPr>
            <a:r>
              <a:rPr lang="en-US" sz="1750" b="1">
                <a:solidFill>
                  <a:srgbClr val="FFFFFF"/>
                </a:solidFill>
                <a:latin typeface="Montserrat Medium"/>
                <a:ea typeface="Montserrat Medium"/>
                <a:cs typeface="Montserrat Medium"/>
                <a:sym typeface="Montserrat Medium"/>
              </a:rPr>
              <a:t>TRAINING PROGRAMS TAILORED FOR PERSONS WITH DISABILITIES</a:t>
            </a:r>
          </a:p>
        </p:txBody>
      </p:sp>
      <p:grpSp>
        <p:nvGrpSpPr>
          <p:cNvPr id="36" name="Group 36"/>
          <p:cNvGrpSpPr/>
          <p:nvPr/>
        </p:nvGrpSpPr>
        <p:grpSpPr>
          <a:xfrm>
            <a:off x="1985923" y="4794838"/>
            <a:ext cx="567092" cy="567092"/>
            <a:chOff x="0" y="0"/>
            <a:chExt cx="812800" cy="812800"/>
          </a:xfrm>
        </p:grpSpPr>
        <p:sp>
          <p:nvSpPr>
            <p:cNvPr id="37" name="Freeform 3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A1059"/>
            </a:solidFill>
            <a:ln w="19050" cap="sq">
              <a:solidFill>
                <a:srgbClr val="F4F4F4"/>
              </a:solidFill>
              <a:prstDash val="solid"/>
              <a:miter/>
            </a:ln>
          </p:spPr>
          <p:txBody>
            <a:bodyPr/>
            <a:lstStyle/>
            <a:p>
              <a:endParaRPr lang="en-US"/>
            </a:p>
          </p:txBody>
        </p:sp>
        <p:sp>
          <p:nvSpPr>
            <p:cNvPr id="38" name="TextBox 38"/>
            <p:cNvSpPr txBox="1"/>
            <p:nvPr/>
          </p:nvSpPr>
          <p:spPr>
            <a:xfrm>
              <a:off x="76200" y="38100"/>
              <a:ext cx="660400" cy="698500"/>
            </a:xfrm>
            <a:prstGeom prst="rect">
              <a:avLst/>
            </a:prstGeom>
          </p:spPr>
          <p:txBody>
            <a:bodyPr lIns="50800" tIns="50800" rIns="50800" bIns="50800" rtlCol="0" anchor="ctr"/>
            <a:lstStyle/>
            <a:p>
              <a:pPr algn="ctr">
                <a:lnSpc>
                  <a:spcPts val="2083"/>
                </a:lnSpc>
              </a:pPr>
              <a:endParaRPr/>
            </a:p>
          </p:txBody>
        </p:sp>
      </p:grpSp>
      <p:grpSp>
        <p:nvGrpSpPr>
          <p:cNvPr id="39" name="Group 39"/>
          <p:cNvGrpSpPr/>
          <p:nvPr/>
        </p:nvGrpSpPr>
        <p:grpSpPr>
          <a:xfrm>
            <a:off x="5475716" y="4859954"/>
            <a:ext cx="567092" cy="567092"/>
            <a:chOff x="0" y="0"/>
            <a:chExt cx="812800" cy="812800"/>
          </a:xfrm>
        </p:grpSpPr>
        <p:sp>
          <p:nvSpPr>
            <p:cNvPr id="40" name="Freeform 4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A1059"/>
            </a:solidFill>
            <a:ln w="19050" cap="sq">
              <a:solidFill>
                <a:srgbClr val="F4F4F4"/>
              </a:solidFill>
              <a:prstDash val="solid"/>
              <a:miter/>
            </a:ln>
          </p:spPr>
          <p:txBody>
            <a:bodyPr/>
            <a:lstStyle/>
            <a:p>
              <a:endParaRPr lang="en-US"/>
            </a:p>
          </p:txBody>
        </p:sp>
        <p:sp>
          <p:nvSpPr>
            <p:cNvPr id="41" name="TextBox 41"/>
            <p:cNvSpPr txBox="1"/>
            <p:nvPr/>
          </p:nvSpPr>
          <p:spPr>
            <a:xfrm>
              <a:off x="76200" y="38100"/>
              <a:ext cx="660400" cy="698500"/>
            </a:xfrm>
            <a:prstGeom prst="rect">
              <a:avLst/>
            </a:prstGeom>
          </p:spPr>
          <p:txBody>
            <a:bodyPr lIns="50800" tIns="50800" rIns="50800" bIns="50800" rtlCol="0" anchor="ctr"/>
            <a:lstStyle/>
            <a:p>
              <a:pPr algn="ctr">
                <a:lnSpc>
                  <a:spcPts val="2083"/>
                </a:lnSpc>
              </a:pPr>
              <a:endParaRPr/>
            </a:p>
          </p:txBody>
        </p:sp>
      </p:grpSp>
      <p:grpSp>
        <p:nvGrpSpPr>
          <p:cNvPr id="42" name="Group 42"/>
          <p:cNvGrpSpPr/>
          <p:nvPr/>
        </p:nvGrpSpPr>
        <p:grpSpPr>
          <a:xfrm>
            <a:off x="8963430" y="4859954"/>
            <a:ext cx="567092" cy="567092"/>
            <a:chOff x="0" y="0"/>
            <a:chExt cx="812800" cy="812800"/>
          </a:xfrm>
        </p:grpSpPr>
        <p:sp>
          <p:nvSpPr>
            <p:cNvPr id="43" name="Freeform 4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A1059"/>
            </a:solidFill>
            <a:ln w="19050" cap="sq">
              <a:solidFill>
                <a:srgbClr val="F4F4F4"/>
              </a:solidFill>
              <a:prstDash val="solid"/>
              <a:miter/>
            </a:ln>
          </p:spPr>
          <p:txBody>
            <a:bodyPr/>
            <a:lstStyle/>
            <a:p>
              <a:endParaRPr lang="en-US"/>
            </a:p>
          </p:txBody>
        </p:sp>
        <p:sp>
          <p:nvSpPr>
            <p:cNvPr id="44" name="TextBox 44"/>
            <p:cNvSpPr txBox="1"/>
            <p:nvPr/>
          </p:nvSpPr>
          <p:spPr>
            <a:xfrm>
              <a:off x="76200" y="38100"/>
              <a:ext cx="660400" cy="698500"/>
            </a:xfrm>
            <a:prstGeom prst="rect">
              <a:avLst/>
            </a:prstGeom>
          </p:spPr>
          <p:txBody>
            <a:bodyPr lIns="50800" tIns="50800" rIns="50800" bIns="50800" rtlCol="0" anchor="ctr"/>
            <a:lstStyle/>
            <a:p>
              <a:pPr algn="ctr">
                <a:lnSpc>
                  <a:spcPts val="2083"/>
                </a:lnSpc>
              </a:pPr>
              <a:endParaRPr/>
            </a:p>
          </p:txBody>
        </p:sp>
      </p:grpSp>
      <p:grpSp>
        <p:nvGrpSpPr>
          <p:cNvPr id="45" name="Group 45"/>
          <p:cNvGrpSpPr/>
          <p:nvPr/>
        </p:nvGrpSpPr>
        <p:grpSpPr>
          <a:xfrm>
            <a:off x="12453223" y="4925070"/>
            <a:ext cx="567092" cy="567092"/>
            <a:chOff x="0" y="0"/>
            <a:chExt cx="812800" cy="812800"/>
          </a:xfrm>
        </p:grpSpPr>
        <p:sp>
          <p:nvSpPr>
            <p:cNvPr id="46" name="Freeform 4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A1059"/>
            </a:solidFill>
            <a:ln w="19050" cap="sq">
              <a:solidFill>
                <a:srgbClr val="F4F4F4"/>
              </a:solidFill>
              <a:prstDash val="solid"/>
              <a:miter/>
            </a:ln>
          </p:spPr>
          <p:txBody>
            <a:bodyPr/>
            <a:lstStyle/>
            <a:p>
              <a:endParaRPr lang="en-US"/>
            </a:p>
          </p:txBody>
        </p:sp>
        <p:sp>
          <p:nvSpPr>
            <p:cNvPr id="47" name="TextBox 47"/>
            <p:cNvSpPr txBox="1"/>
            <p:nvPr/>
          </p:nvSpPr>
          <p:spPr>
            <a:xfrm>
              <a:off x="76200" y="38100"/>
              <a:ext cx="660400" cy="698500"/>
            </a:xfrm>
            <a:prstGeom prst="rect">
              <a:avLst/>
            </a:prstGeom>
          </p:spPr>
          <p:txBody>
            <a:bodyPr lIns="50800" tIns="50800" rIns="50800" bIns="50800" rtlCol="0" anchor="ctr"/>
            <a:lstStyle/>
            <a:p>
              <a:pPr algn="ctr">
                <a:lnSpc>
                  <a:spcPts val="2083"/>
                </a:lnSpc>
              </a:pPr>
              <a:endParaRPr/>
            </a:p>
          </p:txBody>
        </p:sp>
      </p:grpSp>
      <p:grpSp>
        <p:nvGrpSpPr>
          <p:cNvPr id="48" name="Group 48"/>
          <p:cNvGrpSpPr/>
          <p:nvPr/>
        </p:nvGrpSpPr>
        <p:grpSpPr>
          <a:xfrm>
            <a:off x="15954423" y="4859954"/>
            <a:ext cx="567092" cy="567092"/>
            <a:chOff x="0" y="0"/>
            <a:chExt cx="812800" cy="812800"/>
          </a:xfrm>
        </p:grpSpPr>
        <p:sp>
          <p:nvSpPr>
            <p:cNvPr id="49" name="Freeform 4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A1059"/>
            </a:solidFill>
            <a:ln w="19050" cap="sq">
              <a:solidFill>
                <a:srgbClr val="F4F4F4"/>
              </a:solidFill>
              <a:prstDash val="solid"/>
              <a:miter/>
            </a:ln>
          </p:spPr>
          <p:txBody>
            <a:bodyPr/>
            <a:lstStyle/>
            <a:p>
              <a:endParaRPr lang="en-US"/>
            </a:p>
          </p:txBody>
        </p:sp>
        <p:sp>
          <p:nvSpPr>
            <p:cNvPr id="50" name="TextBox 50"/>
            <p:cNvSpPr txBox="1"/>
            <p:nvPr/>
          </p:nvSpPr>
          <p:spPr>
            <a:xfrm>
              <a:off x="76200" y="38100"/>
              <a:ext cx="660400" cy="698500"/>
            </a:xfrm>
            <a:prstGeom prst="rect">
              <a:avLst/>
            </a:prstGeom>
          </p:spPr>
          <p:txBody>
            <a:bodyPr lIns="50800" tIns="50800" rIns="50800" bIns="50800" rtlCol="0" anchor="ctr"/>
            <a:lstStyle/>
            <a:p>
              <a:pPr algn="ctr">
                <a:lnSpc>
                  <a:spcPts val="2083"/>
                </a:lnSpc>
              </a:pPr>
              <a:endParaRPr/>
            </a:p>
          </p:txBody>
        </p:sp>
      </p:grpSp>
      <p:sp>
        <p:nvSpPr>
          <p:cNvPr id="51" name="TextBox 51"/>
          <p:cNvSpPr txBox="1"/>
          <p:nvPr/>
        </p:nvSpPr>
        <p:spPr>
          <a:xfrm>
            <a:off x="8081123" y="5849522"/>
            <a:ext cx="2329470" cy="898336"/>
          </a:xfrm>
          <a:prstGeom prst="rect">
            <a:avLst/>
          </a:prstGeom>
        </p:spPr>
        <p:txBody>
          <a:bodyPr lIns="0" tIns="0" rIns="0" bIns="0" rtlCol="0" anchor="t">
            <a:spAutoFit/>
          </a:bodyPr>
          <a:lstStyle/>
          <a:p>
            <a:pPr algn="ctr">
              <a:lnSpc>
                <a:spcPts val="2460"/>
              </a:lnSpc>
              <a:spcBef>
                <a:spcPct val="0"/>
              </a:spcBef>
            </a:pPr>
            <a:r>
              <a:rPr lang="en-US" sz="1757" b="1">
                <a:solidFill>
                  <a:srgbClr val="FFFFFF"/>
                </a:solidFill>
                <a:latin typeface="Montserrat Medium"/>
                <a:ea typeface="Montserrat Medium"/>
                <a:cs typeface="Montserrat Medium"/>
                <a:sym typeface="Montserrat Medium"/>
              </a:rPr>
              <a:t>SMART MAUNFACTURING SOLUTIONS</a:t>
            </a:r>
          </a:p>
        </p:txBody>
      </p:sp>
      <p:sp>
        <p:nvSpPr>
          <p:cNvPr id="52" name="TextBox 52"/>
          <p:cNvSpPr txBox="1"/>
          <p:nvPr/>
        </p:nvSpPr>
        <p:spPr>
          <a:xfrm>
            <a:off x="11818258" y="5893234"/>
            <a:ext cx="1958701" cy="908032"/>
          </a:xfrm>
          <a:prstGeom prst="rect">
            <a:avLst/>
          </a:prstGeom>
        </p:spPr>
        <p:txBody>
          <a:bodyPr lIns="0" tIns="0" rIns="0" bIns="0" rtlCol="0" anchor="t">
            <a:spAutoFit/>
          </a:bodyPr>
          <a:lstStyle/>
          <a:p>
            <a:pPr algn="ctr">
              <a:lnSpc>
                <a:spcPts val="2451"/>
              </a:lnSpc>
              <a:spcBef>
                <a:spcPct val="0"/>
              </a:spcBef>
            </a:pPr>
            <a:r>
              <a:rPr lang="en-US" sz="1750" b="1">
                <a:solidFill>
                  <a:srgbClr val="FFFFFF"/>
                </a:solidFill>
                <a:latin typeface="Montserrat Medium"/>
                <a:ea typeface="Montserrat Medium"/>
                <a:cs typeface="Montserrat Medium"/>
                <a:sym typeface="Montserrat Medium"/>
              </a:rPr>
              <a:t>WORKPLACE ACCESSIBILITY CONSULTING</a:t>
            </a:r>
          </a:p>
        </p:txBody>
      </p:sp>
      <p:sp>
        <p:nvSpPr>
          <p:cNvPr id="53" name="TextBox 53"/>
          <p:cNvSpPr txBox="1"/>
          <p:nvPr/>
        </p:nvSpPr>
        <p:spPr>
          <a:xfrm>
            <a:off x="15393856" y="5758803"/>
            <a:ext cx="1637731" cy="908032"/>
          </a:xfrm>
          <a:prstGeom prst="rect">
            <a:avLst/>
          </a:prstGeom>
        </p:spPr>
        <p:txBody>
          <a:bodyPr lIns="0" tIns="0" rIns="0" bIns="0" rtlCol="0" anchor="t">
            <a:spAutoFit/>
          </a:bodyPr>
          <a:lstStyle/>
          <a:p>
            <a:pPr algn="ctr">
              <a:lnSpc>
                <a:spcPts val="2451"/>
              </a:lnSpc>
              <a:spcBef>
                <a:spcPct val="0"/>
              </a:spcBef>
            </a:pPr>
            <a:r>
              <a:rPr lang="en-US" sz="1750" b="1">
                <a:solidFill>
                  <a:srgbClr val="FFFFFF"/>
                </a:solidFill>
                <a:latin typeface="Montserrat Medium"/>
                <a:ea typeface="Montserrat Medium"/>
                <a:cs typeface="Montserrat Medium"/>
                <a:sym typeface="Montserrat Medium"/>
              </a:rPr>
              <a:t>ASSERTIVE TECHNOLOGY SOLUTIONS </a:t>
            </a:r>
          </a:p>
        </p:txBody>
      </p:sp>
      <p:sp>
        <p:nvSpPr>
          <p:cNvPr id="54" name="TextBox 54"/>
          <p:cNvSpPr txBox="1"/>
          <p:nvPr/>
        </p:nvSpPr>
        <p:spPr>
          <a:xfrm>
            <a:off x="2740036" y="8082238"/>
            <a:ext cx="13280662" cy="347330"/>
          </a:xfrm>
          <a:prstGeom prst="rect">
            <a:avLst/>
          </a:prstGeom>
        </p:spPr>
        <p:txBody>
          <a:bodyPr lIns="0" tIns="0" rIns="0" bIns="0" rtlCol="0" anchor="t">
            <a:spAutoFit/>
          </a:bodyPr>
          <a:lstStyle/>
          <a:p>
            <a:pPr algn="ctr">
              <a:lnSpc>
                <a:spcPts val="2905"/>
              </a:lnSpc>
              <a:spcBef>
                <a:spcPct val="0"/>
              </a:spcBef>
            </a:pPr>
            <a:r>
              <a:rPr lang="en-US" sz="2075" b="1" i="1">
                <a:solidFill>
                  <a:srgbClr val="FFFFFF"/>
                </a:solidFill>
                <a:latin typeface="Montserrat Medium Italics"/>
                <a:ea typeface="Montserrat Medium Italics"/>
                <a:cs typeface="Montserrat Medium Italics"/>
                <a:sym typeface="Montserrat Medium Italics"/>
              </a:rPr>
              <a:t>Building an Inclusive Future Together </a:t>
            </a:r>
          </a:p>
        </p:txBody>
      </p:sp>
      <p:sp>
        <p:nvSpPr>
          <p:cNvPr id="55" name="TextBox 55"/>
          <p:cNvSpPr txBox="1"/>
          <p:nvPr/>
        </p:nvSpPr>
        <p:spPr>
          <a:xfrm>
            <a:off x="16212722" y="1006001"/>
            <a:ext cx="1128031" cy="563499"/>
          </a:xfrm>
          <a:prstGeom prst="rect">
            <a:avLst/>
          </a:prstGeom>
        </p:spPr>
        <p:txBody>
          <a:bodyPr lIns="0" tIns="0" rIns="0" bIns="0" rtlCol="0" anchor="t">
            <a:spAutoFit/>
          </a:bodyPr>
          <a:lstStyle/>
          <a:p>
            <a:pPr algn="l">
              <a:lnSpc>
                <a:spcPts val="4116"/>
              </a:lnSpc>
              <a:spcBef>
                <a:spcPct val="0"/>
              </a:spcBef>
            </a:pPr>
            <a:r>
              <a:rPr lang="en-US" sz="2940">
                <a:solidFill>
                  <a:srgbClr val="FFFFFF"/>
                </a:solidFill>
                <a:latin typeface="Technocrat"/>
                <a:ea typeface="Technocrat"/>
                <a:cs typeface="Technocrat"/>
                <a:sym typeface="Technocrat"/>
              </a:rPr>
              <a:t>07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 b="-333"/>
            </a:stretch>
          </a:blipFill>
        </p:spPr>
        <p:txBody>
          <a:bodyPr/>
          <a:lstStyle/>
          <a:p>
            <a:endParaRPr lang="en-US"/>
          </a:p>
        </p:txBody>
      </p:sp>
      <p:sp>
        <p:nvSpPr>
          <p:cNvPr id="3" name="Freeform 3"/>
          <p:cNvSpPr/>
          <p:nvPr/>
        </p:nvSpPr>
        <p:spPr>
          <a:xfrm>
            <a:off x="10708959" y="2083501"/>
            <a:ext cx="6035971" cy="6859058"/>
          </a:xfrm>
          <a:custGeom>
            <a:avLst/>
            <a:gdLst/>
            <a:ahLst/>
            <a:cxnLst/>
            <a:rect l="l" t="t" r="r" b="b"/>
            <a:pathLst>
              <a:path w="6035971" h="6859058">
                <a:moveTo>
                  <a:pt x="0" y="0"/>
                </a:moveTo>
                <a:lnTo>
                  <a:pt x="6035971" y="0"/>
                </a:lnTo>
                <a:lnTo>
                  <a:pt x="6035971" y="6859058"/>
                </a:lnTo>
                <a:lnTo>
                  <a:pt x="0" y="685905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4" name="Group 4"/>
          <p:cNvGrpSpPr/>
          <p:nvPr/>
        </p:nvGrpSpPr>
        <p:grpSpPr>
          <a:xfrm>
            <a:off x="0" y="0"/>
            <a:ext cx="18288000" cy="7430215"/>
            <a:chOff x="0" y="0"/>
            <a:chExt cx="4816593" cy="1956929"/>
          </a:xfrm>
        </p:grpSpPr>
        <p:sp>
          <p:nvSpPr>
            <p:cNvPr id="5" name="Freeform 5"/>
            <p:cNvSpPr/>
            <p:nvPr/>
          </p:nvSpPr>
          <p:spPr>
            <a:xfrm>
              <a:off x="0" y="0"/>
              <a:ext cx="4816592" cy="1956929"/>
            </a:xfrm>
            <a:custGeom>
              <a:avLst/>
              <a:gdLst/>
              <a:ahLst/>
              <a:cxnLst/>
              <a:rect l="l" t="t" r="r" b="b"/>
              <a:pathLst>
                <a:path w="4816592" h="1956929">
                  <a:moveTo>
                    <a:pt x="0" y="0"/>
                  </a:moveTo>
                  <a:lnTo>
                    <a:pt x="4816592" y="0"/>
                  </a:lnTo>
                  <a:lnTo>
                    <a:pt x="4816592" y="1956929"/>
                  </a:lnTo>
                  <a:lnTo>
                    <a:pt x="0" y="1956929"/>
                  </a:lnTo>
                  <a:close/>
                </a:path>
              </a:pathLst>
            </a:custGeom>
            <a:gradFill rotWithShape="1">
              <a:gsLst>
                <a:gs pos="0">
                  <a:srgbClr val="38025B">
                    <a:alpha val="100000"/>
                  </a:srgbClr>
                </a:gs>
                <a:gs pos="100000">
                  <a:srgbClr val="555555">
                    <a:alpha val="0"/>
                  </a:srgbClr>
                </a:gs>
              </a:gsLst>
              <a:lin ang="5400000"/>
            </a:gradFill>
          </p:spPr>
          <p:txBody>
            <a:bodyPr/>
            <a:lstStyle/>
            <a:p>
              <a:endParaRPr lang="en-US"/>
            </a:p>
          </p:txBody>
        </p:sp>
        <p:sp>
          <p:nvSpPr>
            <p:cNvPr id="6" name="TextBox 6"/>
            <p:cNvSpPr txBox="1"/>
            <p:nvPr/>
          </p:nvSpPr>
          <p:spPr>
            <a:xfrm>
              <a:off x="0" y="-38100"/>
              <a:ext cx="4816593" cy="1995029"/>
            </a:xfrm>
            <a:prstGeom prst="rect">
              <a:avLst/>
            </a:prstGeom>
          </p:spPr>
          <p:txBody>
            <a:bodyPr lIns="50800" tIns="50800" rIns="50800" bIns="50800" rtlCol="0" anchor="ctr"/>
            <a:lstStyle/>
            <a:p>
              <a:pPr algn="ctr">
                <a:lnSpc>
                  <a:spcPts val="2083"/>
                </a:lnSpc>
              </a:pPr>
              <a:endParaRPr/>
            </a:p>
          </p:txBody>
        </p:sp>
      </p:grpSp>
      <p:grpSp>
        <p:nvGrpSpPr>
          <p:cNvPr id="7" name="Group 7"/>
          <p:cNvGrpSpPr/>
          <p:nvPr/>
        </p:nvGrpSpPr>
        <p:grpSpPr>
          <a:xfrm>
            <a:off x="0" y="9461343"/>
            <a:ext cx="18288000" cy="3086100"/>
            <a:chOff x="0" y="0"/>
            <a:chExt cx="4816593" cy="812800"/>
          </a:xfrm>
        </p:grpSpPr>
        <p:sp>
          <p:nvSpPr>
            <p:cNvPr id="8" name="Freeform 8"/>
            <p:cNvSpPr/>
            <p:nvPr/>
          </p:nvSpPr>
          <p:spPr>
            <a:xfrm>
              <a:off x="0" y="0"/>
              <a:ext cx="4816592" cy="812800"/>
            </a:xfrm>
            <a:custGeom>
              <a:avLst/>
              <a:gdLst/>
              <a:ahLst/>
              <a:cxnLst/>
              <a:rect l="l" t="t" r="r" b="b"/>
              <a:pathLst>
                <a:path w="4816592" h="812800">
                  <a:moveTo>
                    <a:pt x="0" y="0"/>
                  </a:moveTo>
                  <a:lnTo>
                    <a:pt x="4816592" y="0"/>
                  </a:lnTo>
                  <a:lnTo>
                    <a:pt x="4816592" y="812800"/>
                  </a:lnTo>
                  <a:lnTo>
                    <a:pt x="0" y="812800"/>
                  </a:lnTo>
                  <a:close/>
                </a:path>
              </a:pathLst>
            </a:custGeom>
            <a:solidFill>
              <a:srgbClr val="FEFEFE">
                <a:alpha val="36863"/>
              </a:srgbClr>
            </a:solidFill>
            <a:ln w="85725" cap="sq">
              <a:solidFill>
                <a:srgbClr val="FFFFFF">
                  <a:alpha val="36863"/>
                </a:srgbClr>
              </a:solidFill>
              <a:prstDash val="solid"/>
              <a:miter/>
            </a:ln>
          </p:spPr>
          <p:txBody>
            <a:bodyPr/>
            <a:lstStyle/>
            <a:p>
              <a:endParaRPr lang="en-US"/>
            </a:p>
          </p:txBody>
        </p:sp>
        <p:sp>
          <p:nvSpPr>
            <p:cNvPr id="9" name="TextBox 9"/>
            <p:cNvSpPr txBox="1"/>
            <p:nvPr/>
          </p:nvSpPr>
          <p:spPr>
            <a:xfrm>
              <a:off x="0" y="-38100"/>
              <a:ext cx="4816593" cy="850900"/>
            </a:xfrm>
            <a:prstGeom prst="rect">
              <a:avLst/>
            </a:prstGeom>
          </p:spPr>
          <p:txBody>
            <a:bodyPr lIns="50800" tIns="50800" rIns="50800" bIns="50800" rtlCol="0" anchor="ctr"/>
            <a:lstStyle/>
            <a:p>
              <a:pPr algn="ctr">
                <a:lnSpc>
                  <a:spcPts val="2083"/>
                </a:lnSpc>
              </a:pPr>
              <a:endParaRPr/>
            </a:p>
          </p:txBody>
        </p:sp>
      </p:grpSp>
      <p:sp>
        <p:nvSpPr>
          <p:cNvPr id="10" name="Freeform 10"/>
          <p:cNvSpPr/>
          <p:nvPr/>
        </p:nvSpPr>
        <p:spPr>
          <a:xfrm>
            <a:off x="2477328" y="9122297"/>
            <a:ext cx="5566419" cy="678091"/>
          </a:xfrm>
          <a:custGeom>
            <a:avLst/>
            <a:gdLst/>
            <a:ahLst/>
            <a:cxnLst/>
            <a:rect l="l" t="t" r="r" b="b"/>
            <a:pathLst>
              <a:path w="5566419" h="678091">
                <a:moveTo>
                  <a:pt x="0" y="0"/>
                </a:moveTo>
                <a:lnTo>
                  <a:pt x="5566419" y="0"/>
                </a:lnTo>
                <a:lnTo>
                  <a:pt x="5566419" y="678091"/>
                </a:lnTo>
                <a:lnTo>
                  <a:pt x="0" y="67809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1" name="Freeform 11"/>
          <p:cNvSpPr/>
          <p:nvPr/>
        </p:nvSpPr>
        <p:spPr>
          <a:xfrm>
            <a:off x="10708959" y="2793824"/>
            <a:ext cx="1755956" cy="1772066"/>
          </a:xfrm>
          <a:custGeom>
            <a:avLst/>
            <a:gdLst/>
            <a:ahLst/>
            <a:cxnLst/>
            <a:rect l="l" t="t" r="r" b="b"/>
            <a:pathLst>
              <a:path w="1755956" h="1772066">
                <a:moveTo>
                  <a:pt x="0" y="0"/>
                </a:moveTo>
                <a:lnTo>
                  <a:pt x="1755956" y="0"/>
                </a:lnTo>
                <a:lnTo>
                  <a:pt x="1755956" y="1772066"/>
                </a:lnTo>
                <a:lnTo>
                  <a:pt x="0" y="177206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2" name="TextBox 12"/>
          <p:cNvSpPr txBox="1"/>
          <p:nvPr/>
        </p:nvSpPr>
        <p:spPr>
          <a:xfrm>
            <a:off x="2794847" y="9245938"/>
            <a:ext cx="4661164" cy="373135"/>
          </a:xfrm>
          <a:prstGeom prst="rect">
            <a:avLst/>
          </a:prstGeom>
        </p:spPr>
        <p:txBody>
          <a:bodyPr lIns="0" tIns="0" rIns="0" bIns="0" rtlCol="0" anchor="t">
            <a:spAutoFit/>
          </a:bodyPr>
          <a:lstStyle/>
          <a:p>
            <a:pPr algn="ctr">
              <a:lnSpc>
                <a:spcPts val="3080"/>
              </a:lnSpc>
              <a:spcBef>
                <a:spcPct val="0"/>
              </a:spcBef>
            </a:pPr>
            <a:r>
              <a:rPr lang="en-US" sz="2200" b="1">
                <a:solidFill>
                  <a:srgbClr val="3A1059"/>
                </a:solidFill>
                <a:latin typeface="Montserrat Medium"/>
                <a:ea typeface="Montserrat Medium"/>
                <a:cs typeface="Montserrat Medium"/>
                <a:sym typeface="Montserrat Medium"/>
              </a:rPr>
              <a:t>www.socioskillsup.co.za</a:t>
            </a:r>
          </a:p>
        </p:txBody>
      </p:sp>
      <p:sp>
        <p:nvSpPr>
          <p:cNvPr id="13" name="TextBox 13"/>
          <p:cNvSpPr txBox="1"/>
          <p:nvPr/>
        </p:nvSpPr>
        <p:spPr>
          <a:xfrm>
            <a:off x="3385317" y="1557178"/>
            <a:ext cx="1506809" cy="234586"/>
          </a:xfrm>
          <a:prstGeom prst="rect">
            <a:avLst/>
          </a:prstGeom>
        </p:spPr>
        <p:txBody>
          <a:bodyPr lIns="0" tIns="0" rIns="0" bIns="0" rtlCol="0" anchor="t">
            <a:spAutoFit/>
          </a:bodyPr>
          <a:lstStyle/>
          <a:p>
            <a:pPr algn="l">
              <a:lnSpc>
                <a:spcPts val="1795"/>
              </a:lnSpc>
            </a:pPr>
            <a:r>
              <a:rPr lang="en-US" sz="1972" b="1">
                <a:solidFill>
                  <a:srgbClr val="FFFFFF"/>
                </a:solidFill>
                <a:latin typeface="Montserrat Ultra-Bold"/>
                <a:ea typeface="Montserrat Ultra-Bold"/>
                <a:cs typeface="Montserrat Ultra-Bold"/>
                <a:sym typeface="Montserrat Ultra-Bold"/>
              </a:rPr>
              <a:t>Socio </a:t>
            </a:r>
          </a:p>
        </p:txBody>
      </p:sp>
      <p:sp>
        <p:nvSpPr>
          <p:cNvPr id="14" name="TextBox 14"/>
          <p:cNvSpPr txBox="1"/>
          <p:nvPr/>
        </p:nvSpPr>
        <p:spPr>
          <a:xfrm>
            <a:off x="3385317" y="1848915"/>
            <a:ext cx="1506809" cy="234586"/>
          </a:xfrm>
          <a:prstGeom prst="rect">
            <a:avLst/>
          </a:prstGeom>
        </p:spPr>
        <p:txBody>
          <a:bodyPr lIns="0" tIns="0" rIns="0" bIns="0" rtlCol="0" anchor="t">
            <a:spAutoFit/>
          </a:bodyPr>
          <a:lstStyle/>
          <a:p>
            <a:pPr algn="l">
              <a:lnSpc>
                <a:spcPts val="1795"/>
              </a:lnSpc>
            </a:pPr>
            <a:r>
              <a:rPr lang="en-US" sz="1972" b="1">
                <a:solidFill>
                  <a:srgbClr val="FEFEFE"/>
                </a:solidFill>
                <a:latin typeface="Montserrat Medium"/>
                <a:ea typeface="Montserrat Medium"/>
                <a:cs typeface="Montserrat Medium"/>
                <a:sym typeface="Montserrat Medium"/>
              </a:rPr>
              <a:t>SkillsUp</a:t>
            </a:r>
          </a:p>
        </p:txBody>
      </p:sp>
      <p:sp>
        <p:nvSpPr>
          <p:cNvPr id="15" name="TextBox 15"/>
          <p:cNvSpPr txBox="1"/>
          <p:nvPr/>
        </p:nvSpPr>
        <p:spPr>
          <a:xfrm>
            <a:off x="2477328" y="2803349"/>
            <a:ext cx="5064924" cy="1950185"/>
          </a:xfrm>
          <a:prstGeom prst="rect">
            <a:avLst/>
          </a:prstGeom>
        </p:spPr>
        <p:txBody>
          <a:bodyPr lIns="0" tIns="0" rIns="0" bIns="0" rtlCol="0" anchor="t">
            <a:spAutoFit/>
          </a:bodyPr>
          <a:lstStyle/>
          <a:p>
            <a:pPr algn="l">
              <a:lnSpc>
                <a:spcPts val="7716"/>
              </a:lnSpc>
            </a:pPr>
            <a:r>
              <a:rPr lang="en-US" sz="6539" b="1">
                <a:solidFill>
                  <a:srgbClr val="FEFEFE"/>
                </a:solidFill>
                <a:latin typeface="Montserrat Heavy"/>
                <a:ea typeface="Montserrat Heavy"/>
                <a:cs typeface="Montserrat Heavy"/>
                <a:sym typeface="Montserrat Heavy"/>
              </a:rPr>
              <a:t>BUSINESS MODEL</a:t>
            </a:r>
          </a:p>
        </p:txBody>
      </p:sp>
      <p:sp>
        <p:nvSpPr>
          <p:cNvPr id="16" name="TextBox 16"/>
          <p:cNvSpPr txBox="1"/>
          <p:nvPr/>
        </p:nvSpPr>
        <p:spPr>
          <a:xfrm>
            <a:off x="2477328" y="5241986"/>
            <a:ext cx="7161857" cy="2519030"/>
          </a:xfrm>
          <a:prstGeom prst="rect">
            <a:avLst/>
          </a:prstGeom>
        </p:spPr>
        <p:txBody>
          <a:bodyPr lIns="0" tIns="0" rIns="0" bIns="0" rtlCol="0" anchor="t">
            <a:spAutoFit/>
          </a:bodyPr>
          <a:lstStyle/>
          <a:p>
            <a:pPr algn="l">
              <a:lnSpc>
                <a:spcPts val="2905"/>
              </a:lnSpc>
              <a:spcBef>
                <a:spcPct val="0"/>
              </a:spcBef>
            </a:pPr>
            <a:r>
              <a:rPr lang="en-US" sz="2075" b="1">
                <a:solidFill>
                  <a:srgbClr val="FFFFFF"/>
                </a:solidFill>
                <a:latin typeface="Montserrat Medium"/>
                <a:ea typeface="Montserrat Medium"/>
                <a:cs typeface="Montserrat Medium"/>
                <a:sym typeface="Montserrat Medium"/>
              </a:rPr>
              <a:t>Our business model is based on a combination of project-based contracts, subscription services, and long-term partnerships. We offer flexible pricing plans tailored to the size and needs of each client, ensuring affordability and value. Our focus on building strong client relationships ensures repeat business and sustained growth.</a:t>
            </a:r>
          </a:p>
        </p:txBody>
      </p:sp>
      <p:sp>
        <p:nvSpPr>
          <p:cNvPr id="17" name="Freeform 17"/>
          <p:cNvSpPr/>
          <p:nvPr/>
        </p:nvSpPr>
        <p:spPr>
          <a:xfrm>
            <a:off x="15126880" y="6170554"/>
            <a:ext cx="1755956" cy="1772066"/>
          </a:xfrm>
          <a:custGeom>
            <a:avLst/>
            <a:gdLst/>
            <a:ahLst/>
            <a:cxnLst/>
            <a:rect l="l" t="t" r="r" b="b"/>
            <a:pathLst>
              <a:path w="1755956" h="1772066">
                <a:moveTo>
                  <a:pt x="0" y="0"/>
                </a:moveTo>
                <a:lnTo>
                  <a:pt x="1755956" y="0"/>
                </a:lnTo>
                <a:lnTo>
                  <a:pt x="1755956" y="1772066"/>
                </a:lnTo>
                <a:lnTo>
                  <a:pt x="0" y="177206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8" name="TextBox 18"/>
          <p:cNvSpPr txBox="1"/>
          <p:nvPr/>
        </p:nvSpPr>
        <p:spPr>
          <a:xfrm>
            <a:off x="16672076" y="1171329"/>
            <a:ext cx="1174448" cy="563499"/>
          </a:xfrm>
          <a:prstGeom prst="rect">
            <a:avLst/>
          </a:prstGeom>
        </p:spPr>
        <p:txBody>
          <a:bodyPr lIns="0" tIns="0" rIns="0" bIns="0" rtlCol="0" anchor="t">
            <a:spAutoFit/>
          </a:bodyPr>
          <a:lstStyle/>
          <a:p>
            <a:pPr algn="l">
              <a:lnSpc>
                <a:spcPts val="4116"/>
              </a:lnSpc>
              <a:spcBef>
                <a:spcPct val="0"/>
              </a:spcBef>
            </a:pPr>
            <a:r>
              <a:rPr lang="en-US" sz="2940">
                <a:solidFill>
                  <a:srgbClr val="FFFFFF"/>
                </a:solidFill>
                <a:latin typeface="Technocrat"/>
                <a:ea typeface="Technocrat"/>
                <a:cs typeface="Technocrat"/>
                <a:sym typeface="Technocrat"/>
              </a:rPr>
              <a:t>08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a:endParaRPr lang="en-US"/>
          </a:p>
        </p:txBody>
      </p:sp>
      <p:grpSp>
        <p:nvGrpSpPr>
          <p:cNvPr id="3" name="Group 3"/>
          <p:cNvGrpSpPr/>
          <p:nvPr/>
        </p:nvGrpSpPr>
        <p:grpSpPr>
          <a:xfrm>
            <a:off x="0" y="0"/>
            <a:ext cx="18288000" cy="8555372"/>
            <a:chOff x="0" y="0"/>
            <a:chExt cx="4816593" cy="2253267"/>
          </a:xfrm>
        </p:grpSpPr>
        <p:sp>
          <p:nvSpPr>
            <p:cNvPr id="4" name="Freeform 4"/>
            <p:cNvSpPr/>
            <p:nvPr/>
          </p:nvSpPr>
          <p:spPr>
            <a:xfrm>
              <a:off x="0" y="0"/>
              <a:ext cx="4816592" cy="2253267"/>
            </a:xfrm>
            <a:custGeom>
              <a:avLst/>
              <a:gdLst/>
              <a:ahLst/>
              <a:cxnLst/>
              <a:rect l="l" t="t" r="r" b="b"/>
              <a:pathLst>
                <a:path w="4816592" h="2253267">
                  <a:moveTo>
                    <a:pt x="0" y="0"/>
                  </a:moveTo>
                  <a:lnTo>
                    <a:pt x="4816592" y="0"/>
                  </a:lnTo>
                  <a:lnTo>
                    <a:pt x="4816592" y="2253267"/>
                  </a:lnTo>
                  <a:lnTo>
                    <a:pt x="0" y="2253267"/>
                  </a:lnTo>
                  <a:close/>
                </a:path>
              </a:pathLst>
            </a:custGeom>
            <a:gradFill rotWithShape="1">
              <a:gsLst>
                <a:gs pos="0">
                  <a:srgbClr val="38025B">
                    <a:alpha val="100000"/>
                  </a:srgbClr>
                </a:gs>
                <a:gs pos="100000">
                  <a:srgbClr val="555555">
                    <a:alpha val="0"/>
                  </a:srgbClr>
                </a:gs>
              </a:gsLst>
              <a:lin ang="5400000"/>
            </a:gradFill>
          </p:spPr>
          <p:txBody>
            <a:bodyPr/>
            <a:lstStyle/>
            <a:p>
              <a:endParaRPr lang="en-US"/>
            </a:p>
          </p:txBody>
        </p:sp>
        <p:sp>
          <p:nvSpPr>
            <p:cNvPr id="5" name="TextBox 5"/>
            <p:cNvSpPr txBox="1"/>
            <p:nvPr/>
          </p:nvSpPr>
          <p:spPr>
            <a:xfrm>
              <a:off x="0" y="-38100"/>
              <a:ext cx="4816593" cy="2291367"/>
            </a:xfrm>
            <a:prstGeom prst="rect">
              <a:avLst/>
            </a:prstGeom>
          </p:spPr>
          <p:txBody>
            <a:bodyPr lIns="50800" tIns="50800" rIns="50800" bIns="50800" rtlCol="0" anchor="ctr"/>
            <a:lstStyle/>
            <a:p>
              <a:pPr algn="ctr">
                <a:lnSpc>
                  <a:spcPts val="2083"/>
                </a:lnSpc>
              </a:pPr>
              <a:endParaRPr/>
            </a:p>
          </p:txBody>
        </p:sp>
      </p:grpSp>
      <p:grpSp>
        <p:nvGrpSpPr>
          <p:cNvPr id="6" name="Group 6"/>
          <p:cNvGrpSpPr/>
          <p:nvPr/>
        </p:nvGrpSpPr>
        <p:grpSpPr>
          <a:xfrm>
            <a:off x="0" y="9461343"/>
            <a:ext cx="18288000" cy="3086100"/>
            <a:chOff x="0" y="0"/>
            <a:chExt cx="4816593" cy="812800"/>
          </a:xfrm>
        </p:grpSpPr>
        <p:sp>
          <p:nvSpPr>
            <p:cNvPr id="7" name="Freeform 7"/>
            <p:cNvSpPr/>
            <p:nvPr/>
          </p:nvSpPr>
          <p:spPr>
            <a:xfrm>
              <a:off x="0" y="0"/>
              <a:ext cx="4816592" cy="812800"/>
            </a:xfrm>
            <a:custGeom>
              <a:avLst/>
              <a:gdLst/>
              <a:ahLst/>
              <a:cxnLst/>
              <a:rect l="l" t="t" r="r" b="b"/>
              <a:pathLst>
                <a:path w="4816592" h="812800">
                  <a:moveTo>
                    <a:pt x="0" y="0"/>
                  </a:moveTo>
                  <a:lnTo>
                    <a:pt x="4816592" y="0"/>
                  </a:lnTo>
                  <a:lnTo>
                    <a:pt x="4816592" y="812800"/>
                  </a:lnTo>
                  <a:lnTo>
                    <a:pt x="0" y="812800"/>
                  </a:lnTo>
                  <a:close/>
                </a:path>
              </a:pathLst>
            </a:custGeom>
            <a:solidFill>
              <a:srgbClr val="FEFEFE">
                <a:alpha val="36863"/>
              </a:srgbClr>
            </a:solidFill>
            <a:ln w="85725" cap="sq">
              <a:solidFill>
                <a:srgbClr val="FFFFFF">
                  <a:alpha val="36863"/>
                </a:srgbClr>
              </a:solidFill>
              <a:prstDash val="solid"/>
              <a:miter/>
            </a:ln>
          </p:spPr>
          <p:txBody>
            <a:bodyPr/>
            <a:lstStyle/>
            <a:p>
              <a:endParaRPr lang="en-US"/>
            </a:p>
          </p:txBody>
        </p:sp>
        <p:sp>
          <p:nvSpPr>
            <p:cNvPr id="8" name="TextBox 8"/>
            <p:cNvSpPr txBox="1"/>
            <p:nvPr/>
          </p:nvSpPr>
          <p:spPr>
            <a:xfrm>
              <a:off x="0" y="-38100"/>
              <a:ext cx="4816593" cy="850900"/>
            </a:xfrm>
            <a:prstGeom prst="rect">
              <a:avLst/>
            </a:prstGeom>
          </p:spPr>
          <p:txBody>
            <a:bodyPr lIns="50800" tIns="50800" rIns="50800" bIns="50800" rtlCol="0" anchor="ctr"/>
            <a:lstStyle/>
            <a:p>
              <a:pPr algn="ctr">
                <a:lnSpc>
                  <a:spcPts val="2083"/>
                </a:lnSpc>
              </a:pPr>
              <a:endParaRPr/>
            </a:p>
          </p:txBody>
        </p:sp>
      </p:grpSp>
      <p:sp>
        <p:nvSpPr>
          <p:cNvPr id="9" name="Freeform 9"/>
          <p:cNvSpPr/>
          <p:nvPr/>
        </p:nvSpPr>
        <p:spPr>
          <a:xfrm>
            <a:off x="6173385" y="9122297"/>
            <a:ext cx="5566419" cy="678091"/>
          </a:xfrm>
          <a:custGeom>
            <a:avLst/>
            <a:gdLst/>
            <a:ahLst/>
            <a:cxnLst/>
            <a:rect l="l" t="t" r="r" b="b"/>
            <a:pathLst>
              <a:path w="5566419" h="678091">
                <a:moveTo>
                  <a:pt x="0" y="0"/>
                </a:moveTo>
                <a:lnTo>
                  <a:pt x="5566419" y="0"/>
                </a:lnTo>
                <a:lnTo>
                  <a:pt x="5566419" y="678091"/>
                </a:lnTo>
                <a:lnTo>
                  <a:pt x="0" y="67809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0" name="Freeform 10"/>
          <p:cNvSpPr/>
          <p:nvPr/>
        </p:nvSpPr>
        <p:spPr>
          <a:xfrm>
            <a:off x="-1754159" y="7850761"/>
            <a:ext cx="6406433" cy="634128"/>
          </a:xfrm>
          <a:custGeom>
            <a:avLst/>
            <a:gdLst/>
            <a:ahLst/>
            <a:cxnLst/>
            <a:rect l="l" t="t" r="r" b="b"/>
            <a:pathLst>
              <a:path w="6406433" h="634128">
                <a:moveTo>
                  <a:pt x="0" y="0"/>
                </a:moveTo>
                <a:lnTo>
                  <a:pt x="6406433" y="0"/>
                </a:lnTo>
                <a:lnTo>
                  <a:pt x="6406433" y="634128"/>
                </a:lnTo>
                <a:lnTo>
                  <a:pt x="0" y="63412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1" name="Freeform 11"/>
          <p:cNvSpPr/>
          <p:nvPr/>
        </p:nvSpPr>
        <p:spPr>
          <a:xfrm>
            <a:off x="12554776" y="6878004"/>
            <a:ext cx="6406433" cy="634128"/>
          </a:xfrm>
          <a:custGeom>
            <a:avLst/>
            <a:gdLst/>
            <a:ahLst/>
            <a:cxnLst/>
            <a:rect l="l" t="t" r="r" b="b"/>
            <a:pathLst>
              <a:path w="6406433" h="634128">
                <a:moveTo>
                  <a:pt x="0" y="0"/>
                </a:moveTo>
                <a:lnTo>
                  <a:pt x="6406433" y="0"/>
                </a:lnTo>
                <a:lnTo>
                  <a:pt x="6406433" y="634128"/>
                </a:lnTo>
                <a:lnTo>
                  <a:pt x="0" y="63412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2" name="Freeform 12"/>
          <p:cNvSpPr/>
          <p:nvPr/>
        </p:nvSpPr>
        <p:spPr>
          <a:xfrm>
            <a:off x="14654237" y="-1217781"/>
            <a:ext cx="5210126" cy="3009546"/>
          </a:xfrm>
          <a:custGeom>
            <a:avLst/>
            <a:gdLst/>
            <a:ahLst/>
            <a:cxnLst/>
            <a:rect l="l" t="t" r="r" b="b"/>
            <a:pathLst>
              <a:path w="5210126" h="3009546">
                <a:moveTo>
                  <a:pt x="0" y="0"/>
                </a:moveTo>
                <a:lnTo>
                  <a:pt x="5210126" y="0"/>
                </a:lnTo>
                <a:lnTo>
                  <a:pt x="5210126" y="3009546"/>
                </a:lnTo>
                <a:lnTo>
                  <a:pt x="0" y="3009546"/>
                </a:lnTo>
                <a:lnTo>
                  <a:pt x="0" y="0"/>
                </a:lnTo>
                <a:close/>
              </a:path>
            </a:pathLst>
          </a:custGeom>
          <a:blipFill>
            <a:blip r:embed="rId7">
              <a:alphaModFix amt="30000"/>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3" name="TextBox 13"/>
          <p:cNvSpPr txBox="1"/>
          <p:nvPr/>
        </p:nvSpPr>
        <p:spPr>
          <a:xfrm>
            <a:off x="2417292" y="3222006"/>
            <a:ext cx="11967207" cy="2519030"/>
          </a:xfrm>
          <a:prstGeom prst="rect">
            <a:avLst/>
          </a:prstGeom>
        </p:spPr>
        <p:txBody>
          <a:bodyPr lIns="0" tIns="0" rIns="0" bIns="0" rtlCol="0" anchor="t">
            <a:spAutoFit/>
          </a:bodyPr>
          <a:lstStyle/>
          <a:p>
            <a:pPr algn="ctr">
              <a:lnSpc>
                <a:spcPts val="2905"/>
              </a:lnSpc>
              <a:spcBef>
                <a:spcPct val="0"/>
              </a:spcBef>
            </a:pPr>
            <a:r>
              <a:rPr lang="en-US" sz="2075" b="1">
                <a:solidFill>
                  <a:srgbClr val="FFFFFF"/>
                </a:solidFill>
                <a:latin typeface="Montserrat Medium"/>
                <a:ea typeface="Montserrat Medium"/>
                <a:cs typeface="Montserrat Medium"/>
                <a:sym typeface="Montserrat Medium"/>
              </a:rPr>
              <a:t>The lack of tran sition pathways for persons with disabilities to access employment opportunities is a pressing issue that needs to be addressed. Establishing an inclusive smart factory presents a unique opportunity to create structured pathways that empower individuals with disabilities and enhance their employability. By investing in skills development, practical experience, and employer engagement. The smart factory can become a transformative model for inclusive employment in South Africa for persons with disabilities. </a:t>
            </a:r>
          </a:p>
        </p:txBody>
      </p:sp>
      <p:sp>
        <p:nvSpPr>
          <p:cNvPr id="14" name="Freeform 14"/>
          <p:cNvSpPr/>
          <p:nvPr/>
        </p:nvSpPr>
        <p:spPr>
          <a:xfrm>
            <a:off x="-2792834" y="1645896"/>
            <a:ext cx="5210126" cy="3009546"/>
          </a:xfrm>
          <a:custGeom>
            <a:avLst/>
            <a:gdLst/>
            <a:ahLst/>
            <a:cxnLst/>
            <a:rect l="l" t="t" r="r" b="b"/>
            <a:pathLst>
              <a:path w="5210126" h="3009546">
                <a:moveTo>
                  <a:pt x="0" y="0"/>
                </a:moveTo>
                <a:lnTo>
                  <a:pt x="5210126" y="0"/>
                </a:lnTo>
                <a:lnTo>
                  <a:pt x="5210126" y="3009546"/>
                </a:lnTo>
                <a:lnTo>
                  <a:pt x="0" y="3009546"/>
                </a:lnTo>
                <a:lnTo>
                  <a:pt x="0" y="0"/>
                </a:lnTo>
                <a:close/>
              </a:path>
            </a:pathLst>
          </a:custGeom>
          <a:blipFill>
            <a:blip r:embed="rId7">
              <a:alphaModFix amt="30000"/>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5" name="Freeform 15"/>
          <p:cNvSpPr/>
          <p:nvPr/>
        </p:nvSpPr>
        <p:spPr>
          <a:xfrm>
            <a:off x="7924652" y="7195068"/>
            <a:ext cx="1793668" cy="1793668"/>
          </a:xfrm>
          <a:custGeom>
            <a:avLst/>
            <a:gdLst/>
            <a:ahLst/>
            <a:cxnLst/>
            <a:rect l="l" t="t" r="r" b="b"/>
            <a:pathLst>
              <a:path w="1793668" h="1793668">
                <a:moveTo>
                  <a:pt x="0" y="0"/>
                </a:moveTo>
                <a:lnTo>
                  <a:pt x="1793668" y="0"/>
                </a:lnTo>
                <a:lnTo>
                  <a:pt x="1793668" y="1793668"/>
                </a:lnTo>
                <a:lnTo>
                  <a:pt x="0" y="179366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6" name="TextBox 16"/>
          <p:cNvSpPr txBox="1"/>
          <p:nvPr/>
        </p:nvSpPr>
        <p:spPr>
          <a:xfrm>
            <a:off x="6490904" y="9245938"/>
            <a:ext cx="4661164" cy="373135"/>
          </a:xfrm>
          <a:prstGeom prst="rect">
            <a:avLst/>
          </a:prstGeom>
        </p:spPr>
        <p:txBody>
          <a:bodyPr lIns="0" tIns="0" rIns="0" bIns="0" rtlCol="0" anchor="t">
            <a:spAutoFit/>
          </a:bodyPr>
          <a:lstStyle/>
          <a:p>
            <a:pPr algn="ctr">
              <a:lnSpc>
                <a:spcPts val="3080"/>
              </a:lnSpc>
              <a:spcBef>
                <a:spcPct val="0"/>
              </a:spcBef>
            </a:pPr>
            <a:r>
              <a:rPr lang="en-US" sz="2200" b="1">
                <a:solidFill>
                  <a:srgbClr val="3A1059"/>
                </a:solidFill>
                <a:latin typeface="Montserrat Medium"/>
                <a:ea typeface="Montserrat Medium"/>
                <a:cs typeface="Montserrat Medium"/>
                <a:sym typeface="Montserrat Medium"/>
              </a:rPr>
              <a:t>www.socioskillsup.co.za</a:t>
            </a:r>
          </a:p>
        </p:txBody>
      </p:sp>
      <p:sp>
        <p:nvSpPr>
          <p:cNvPr id="17" name="TextBox 17"/>
          <p:cNvSpPr txBox="1"/>
          <p:nvPr/>
        </p:nvSpPr>
        <p:spPr>
          <a:xfrm>
            <a:off x="4802475" y="671994"/>
            <a:ext cx="7466579" cy="1119770"/>
          </a:xfrm>
          <a:prstGeom prst="rect">
            <a:avLst/>
          </a:prstGeom>
        </p:spPr>
        <p:txBody>
          <a:bodyPr lIns="0" tIns="0" rIns="0" bIns="0" rtlCol="0" anchor="t">
            <a:spAutoFit/>
          </a:bodyPr>
          <a:lstStyle/>
          <a:p>
            <a:pPr algn="ctr">
              <a:lnSpc>
                <a:spcPts val="9155"/>
              </a:lnSpc>
              <a:spcBef>
                <a:spcPct val="0"/>
              </a:spcBef>
            </a:pPr>
            <a:r>
              <a:rPr lang="en-US" sz="6539" b="1">
                <a:solidFill>
                  <a:srgbClr val="FFFFFF"/>
                </a:solidFill>
                <a:latin typeface="Montserrat Heavy"/>
                <a:ea typeface="Montserrat Heavy"/>
                <a:cs typeface="Montserrat Heavy"/>
                <a:sym typeface="Montserrat Heavy"/>
              </a:rPr>
              <a:t>CASE STUDIES</a:t>
            </a:r>
          </a:p>
        </p:txBody>
      </p:sp>
      <p:sp>
        <p:nvSpPr>
          <p:cNvPr id="18" name="TextBox 18"/>
          <p:cNvSpPr txBox="1"/>
          <p:nvPr/>
        </p:nvSpPr>
        <p:spPr>
          <a:xfrm>
            <a:off x="16212722" y="1006001"/>
            <a:ext cx="1128031" cy="563499"/>
          </a:xfrm>
          <a:prstGeom prst="rect">
            <a:avLst/>
          </a:prstGeom>
        </p:spPr>
        <p:txBody>
          <a:bodyPr lIns="0" tIns="0" rIns="0" bIns="0" rtlCol="0" anchor="t">
            <a:spAutoFit/>
          </a:bodyPr>
          <a:lstStyle/>
          <a:p>
            <a:pPr algn="l">
              <a:lnSpc>
                <a:spcPts val="4116"/>
              </a:lnSpc>
              <a:spcBef>
                <a:spcPct val="0"/>
              </a:spcBef>
            </a:pPr>
            <a:r>
              <a:rPr lang="en-US" sz="2940">
                <a:solidFill>
                  <a:srgbClr val="FFFFFF"/>
                </a:solidFill>
                <a:latin typeface="Technocrat"/>
                <a:ea typeface="Technocrat"/>
                <a:cs typeface="Technocrat"/>
                <a:sym typeface="Technocrat"/>
              </a:rPr>
              <a:t>09</a:t>
            </a:r>
          </a:p>
        </p:txBody>
      </p:sp>
      <p:sp>
        <p:nvSpPr>
          <p:cNvPr id="19" name="TextBox 19"/>
          <p:cNvSpPr txBox="1"/>
          <p:nvPr/>
        </p:nvSpPr>
        <p:spPr>
          <a:xfrm>
            <a:off x="2775728" y="2504187"/>
            <a:ext cx="6045758" cy="396764"/>
          </a:xfrm>
          <a:prstGeom prst="rect">
            <a:avLst/>
          </a:prstGeom>
        </p:spPr>
        <p:txBody>
          <a:bodyPr lIns="0" tIns="0" rIns="0" bIns="0" rtlCol="0" anchor="t">
            <a:spAutoFit/>
          </a:bodyPr>
          <a:lstStyle/>
          <a:p>
            <a:pPr algn="l">
              <a:lnSpc>
                <a:spcPts val="2978"/>
              </a:lnSpc>
            </a:pPr>
            <a:r>
              <a:rPr lang="en-US" sz="3272" b="1">
                <a:solidFill>
                  <a:srgbClr val="FEFEFE"/>
                </a:solidFill>
                <a:latin typeface="Montserrat Medium"/>
                <a:ea typeface="Montserrat Medium"/>
                <a:cs typeface="Montserrat Medium"/>
                <a:sym typeface="Montserrat Medium"/>
              </a:rPr>
              <a:t>Transition into Employment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a:endParaRPr lang="en-US"/>
          </a:p>
        </p:txBody>
      </p:sp>
      <p:grpSp>
        <p:nvGrpSpPr>
          <p:cNvPr id="3" name="Group 3"/>
          <p:cNvGrpSpPr/>
          <p:nvPr/>
        </p:nvGrpSpPr>
        <p:grpSpPr>
          <a:xfrm>
            <a:off x="0" y="0"/>
            <a:ext cx="18288000" cy="8555372"/>
            <a:chOff x="0" y="0"/>
            <a:chExt cx="4816593" cy="2253267"/>
          </a:xfrm>
        </p:grpSpPr>
        <p:sp>
          <p:nvSpPr>
            <p:cNvPr id="4" name="Freeform 4"/>
            <p:cNvSpPr/>
            <p:nvPr/>
          </p:nvSpPr>
          <p:spPr>
            <a:xfrm>
              <a:off x="0" y="0"/>
              <a:ext cx="4816592" cy="2253267"/>
            </a:xfrm>
            <a:custGeom>
              <a:avLst/>
              <a:gdLst/>
              <a:ahLst/>
              <a:cxnLst/>
              <a:rect l="l" t="t" r="r" b="b"/>
              <a:pathLst>
                <a:path w="4816592" h="2253267">
                  <a:moveTo>
                    <a:pt x="0" y="0"/>
                  </a:moveTo>
                  <a:lnTo>
                    <a:pt x="4816592" y="0"/>
                  </a:lnTo>
                  <a:lnTo>
                    <a:pt x="4816592" y="2253267"/>
                  </a:lnTo>
                  <a:lnTo>
                    <a:pt x="0" y="2253267"/>
                  </a:lnTo>
                  <a:close/>
                </a:path>
              </a:pathLst>
            </a:custGeom>
            <a:gradFill rotWithShape="1">
              <a:gsLst>
                <a:gs pos="0">
                  <a:srgbClr val="38025B">
                    <a:alpha val="100000"/>
                  </a:srgbClr>
                </a:gs>
                <a:gs pos="100000">
                  <a:srgbClr val="555555">
                    <a:alpha val="0"/>
                  </a:srgbClr>
                </a:gs>
              </a:gsLst>
              <a:lin ang="5400000"/>
            </a:gradFill>
          </p:spPr>
          <p:txBody>
            <a:bodyPr/>
            <a:lstStyle/>
            <a:p>
              <a:endParaRPr lang="en-US"/>
            </a:p>
          </p:txBody>
        </p:sp>
        <p:sp>
          <p:nvSpPr>
            <p:cNvPr id="5" name="TextBox 5"/>
            <p:cNvSpPr txBox="1"/>
            <p:nvPr/>
          </p:nvSpPr>
          <p:spPr>
            <a:xfrm>
              <a:off x="0" y="-38100"/>
              <a:ext cx="4816593" cy="2291367"/>
            </a:xfrm>
            <a:prstGeom prst="rect">
              <a:avLst/>
            </a:prstGeom>
          </p:spPr>
          <p:txBody>
            <a:bodyPr lIns="50800" tIns="50800" rIns="50800" bIns="50800" rtlCol="0" anchor="ctr"/>
            <a:lstStyle/>
            <a:p>
              <a:pPr algn="ctr">
                <a:lnSpc>
                  <a:spcPts val="2083"/>
                </a:lnSpc>
              </a:pPr>
              <a:endParaRPr/>
            </a:p>
          </p:txBody>
        </p:sp>
      </p:grpSp>
      <p:grpSp>
        <p:nvGrpSpPr>
          <p:cNvPr id="6" name="Group 6"/>
          <p:cNvGrpSpPr/>
          <p:nvPr/>
        </p:nvGrpSpPr>
        <p:grpSpPr>
          <a:xfrm>
            <a:off x="-332997" y="7012322"/>
            <a:ext cx="19792950" cy="971550"/>
            <a:chOff x="0" y="0"/>
            <a:chExt cx="5212958" cy="255881"/>
          </a:xfrm>
        </p:grpSpPr>
        <p:sp>
          <p:nvSpPr>
            <p:cNvPr id="7" name="Freeform 7"/>
            <p:cNvSpPr/>
            <p:nvPr/>
          </p:nvSpPr>
          <p:spPr>
            <a:xfrm>
              <a:off x="0" y="0"/>
              <a:ext cx="5212958" cy="255881"/>
            </a:xfrm>
            <a:custGeom>
              <a:avLst/>
              <a:gdLst/>
              <a:ahLst/>
              <a:cxnLst/>
              <a:rect l="l" t="t" r="r" b="b"/>
              <a:pathLst>
                <a:path w="5212958" h="255881">
                  <a:moveTo>
                    <a:pt x="0" y="0"/>
                  </a:moveTo>
                  <a:lnTo>
                    <a:pt x="5212958" y="0"/>
                  </a:lnTo>
                  <a:lnTo>
                    <a:pt x="5212958" y="255881"/>
                  </a:lnTo>
                  <a:lnTo>
                    <a:pt x="0" y="255881"/>
                  </a:lnTo>
                  <a:close/>
                </a:path>
              </a:pathLst>
            </a:custGeom>
            <a:solidFill>
              <a:srgbClr val="000000">
                <a:alpha val="26667"/>
              </a:srgbClr>
            </a:solidFill>
            <a:ln cap="sq">
              <a:noFill/>
              <a:prstDash val="solid"/>
              <a:miter/>
            </a:ln>
          </p:spPr>
          <p:txBody>
            <a:bodyPr/>
            <a:lstStyle/>
            <a:p>
              <a:endParaRPr lang="en-US"/>
            </a:p>
          </p:txBody>
        </p:sp>
        <p:sp>
          <p:nvSpPr>
            <p:cNvPr id="8" name="TextBox 8"/>
            <p:cNvSpPr txBox="1"/>
            <p:nvPr/>
          </p:nvSpPr>
          <p:spPr>
            <a:xfrm>
              <a:off x="0" y="-38100"/>
              <a:ext cx="5212958" cy="293981"/>
            </a:xfrm>
            <a:prstGeom prst="rect">
              <a:avLst/>
            </a:prstGeom>
          </p:spPr>
          <p:txBody>
            <a:bodyPr lIns="50800" tIns="50800" rIns="50800" bIns="50800" rtlCol="0" anchor="ctr"/>
            <a:lstStyle/>
            <a:p>
              <a:pPr algn="ctr">
                <a:lnSpc>
                  <a:spcPts val="2083"/>
                </a:lnSpc>
              </a:pPr>
              <a:endParaRPr/>
            </a:p>
          </p:txBody>
        </p:sp>
      </p:grpSp>
      <p:sp>
        <p:nvSpPr>
          <p:cNvPr id="9" name="Freeform 9"/>
          <p:cNvSpPr/>
          <p:nvPr/>
        </p:nvSpPr>
        <p:spPr>
          <a:xfrm>
            <a:off x="14458457" y="-1028700"/>
            <a:ext cx="5097464" cy="4912102"/>
          </a:xfrm>
          <a:custGeom>
            <a:avLst/>
            <a:gdLst/>
            <a:ahLst/>
            <a:cxnLst/>
            <a:rect l="l" t="t" r="r" b="b"/>
            <a:pathLst>
              <a:path w="5097464" h="4912102">
                <a:moveTo>
                  <a:pt x="0" y="0"/>
                </a:moveTo>
                <a:lnTo>
                  <a:pt x="5097464" y="0"/>
                </a:lnTo>
                <a:lnTo>
                  <a:pt x="5097464" y="4912102"/>
                </a:lnTo>
                <a:lnTo>
                  <a:pt x="0" y="4912102"/>
                </a:lnTo>
                <a:lnTo>
                  <a:pt x="0" y="0"/>
                </a:lnTo>
                <a:close/>
              </a:path>
            </a:pathLst>
          </a:custGeom>
          <a:blipFill>
            <a:blip r:embed="rId3">
              <a:alphaModFix amt="21999"/>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0" name="Freeform 10"/>
          <p:cNvSpPr/>
          <p:nvPr/>
        </p:nvSpPr>
        <p:spPr>
          <a:xfrm rot="-9820491">
            <a:off x="-2076248" y="5564614"/>
            <a:ext cx="4750973" cy="4578210"/>
          </a:xfrm>
          <a:custGeom>
            <a:avLst/>
            <a:gdLst/>
            <a:ahLst/>
            <a:cxnLst/>
            <a:rect l="l" t="t" r="r" b="b"/>
            <a:pathLst>
              <a:path w="4750973" h="4578210">
                <a:moveTo>
                  <a:pt x="0" y="0"/>
                </a:moveTo>
                <a:lnTo>
                  <a:pt x="4750973" y="0"/>
                </a:lnTo>
                <a:lnTo>
                  <a:pt x="4750973" y="4578211"/>
                </a:lnTo>
                <a:lnTo>
                  <a:pt x="0" y="4578211"/>
                </a:lnTo>
                <a:lnTo>
                  <a:pt x="0" y="0"/>
                </a:lnTo>
                <a:close/>
              </a:path>
            </a:pathLst>
          </a:custGeom>
          <a:blipFill>
            <a:blip r:embed="rId3">
              <a:alphaModFix amt="21999"/>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1" name="TextBox 11"/>
          <p:cNvSpPr txBox="1"/>
          <p:nvPr/>
        </p:nvSpPr>
        <p:spPr>
          <a:xfrm>
            <a:off x="3631965" y="3800298"/>
            <a:ext cx="10649258" cy="1769204"/>
          </a:xfrm>
          <a:prstGeom prst="rect">
            <a:avLst/>
          </a:prstGeom>
        </p:spPr>
        <p:txBody>
          <a:bodyPr lIns="0" tIns="0" rIns="0" bIns="0" rtlCol="0" anchor="t">
            <a:spAutoFit/>
          </a:bodyPr>
          <a:lstStyle/>
          <a:p>
            <a:pPr algn="ctr">
              <a:lnSpc>
                <a:spcPts val="14567"/>
              </a:lnSpc>
              <a:spcBef>
                <a:spcPct val="0"/>
              </a:spcBef>
            </a:pPr>
            <a:r>
              <a:rPr lang="en-US" sz="10405" b="1">
                <a:solidFill>
                  <a:srgbClr val="FFFFFF"/>
                </a:solidFill>
                <a:latin typeface="Montserrat Heavy"/>
                <a:ea typeface="Montserrat Heavy"/>
                <a:cs typeface="Montserrat Heavy"/>
                <a:sym typeface="Montserrat Heavy"/>
              </a:rPr>
              <a:t>THANK YOU!</a:t>
            </a:r>
          </a:p>
        </p:txBody>
      </p:sp>
      <p:sp>
        <p:nvSpPr>
          <p:cNvPr id="12" name="Freeform 12"/>
          <p:cNvSpPr/>
          <p:nvPr/>
        </p:nvSpPr>
        <p:spPr>
          <a:xfrm>
            <a:off x="3631965" y="7294332"/>
            <a:ext cx="407531" cy="407531"/>
          </a:xfrm>
          <a:custGeom>
            <a:avLst/>
            <a:gdLst/>
            <a:ahLst/>
            <a:cxnLst/>
            <a:rect l="l" t="t" r="r" b="b"/>
            <a:pathLst>
              <a:path w="407531" h="407531">
                <a:moveTo>
                  <a:pt x="0" y="0"/>
                </a:moveTo>
                <a:lnTo>
                  <a:pt x="407531" y="0"/>
                </a:lnTo>
                <a:lnTo>
                  <a:pt x="407531" y="407530"/>
                </a:lnTo>
                <a:lnTo>
                  <a:pt x="0" y="40753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3" name="Freeform 13"/>
          <p:cNvSpPr/>
          <p:nvPr/>
        </p:nvSpPr>
        <p:spPr>
          <a:xfrm>
            <a:off x="7665034" y="7294332"/>
            <a:ext cx="407531" cy="407531"/>
          </a:xfrm>
          <a:custGeom>
            <a:avLst/>
            <a:gdLst/>
            <a:ahLst/>
            <a:cxnLst/>
            <a:rect l="l" t="t" r="r" b="b"/>
            <a:pathLst>
              <a:path w="407531" h="407531">
                <a:moveTo>
                  <a:pt x="0" y="0"/>
                </a:moveTo>
                <a:lnTo>
                  <a:pt x="407531" y="0"/>
                </a:lnTo>
                <a:lnTo>
                  <a:pt x="407531" y="407530"/>
                </a:lnTo>
                <a:lnTo>
                  <a:pt x="0" y="40753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4" name="Freeform 14"/>
          <p:cNvSpPr/>
          <p:nvPr/>
        </p:nvSpPr>
        <p:spPr>
          <a:xfrm>
            <a:off x="11007253" y="7294332"/>
            <a:ext cx="407531" cy="407531"/>
          </a:xfrm>
          <a:custGeom>
            <a:avLst/>
            <a:gdLst/>
            <a:ahLst/>
            <a:cxnLst/>
            <a:rect l="l" t="t" r="r" b="b"/>
            <a:pathLst>
              <a:path w="407531" h="407531">
                <a:moveTo>
                  <a:pt x="0" y="0"/>
                </a:moveTo>
                <a:lnTo>
                  <a:pt x="407531" y="0"/>
                </a:lnTo>
                <a:lnTo>
                  <a:pt x="407531" y="407530"/>
                </a:lnTo>
                <a:lnTo>
                  <a:pt x="0" y="40753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5" name="TextBox 15"/>
          <p:cNvSpPr txBox="1"/>
          <p:nvPr/>
        </p:nvSpPr>
        <p:spPr>
          <a:xfrm>
            <a:off x="8811003" y="1557178"/>
            <a:ext cx="1506809" cy="234586"/>
          </a:xfrm>
          <a:prstGeom prst="rect">
            <a:avLst/>
          </a:prstGeom>
        </p:spPr>
        <p:txBody>
          <a:bodyPr lIns="0" tIns="0" rIns="0" bIns="0" rtlCol="0" anchor="t">
            <a:spAutoFit/>
          </a:bodyPr>
          <a:lstStyle/>
          <a:p>
            <a:pPr algn="l">
              <a:lnSpc>
                <a:spcPts val="1795"/>
              </a:lnSpc>
            </a:pPr>
            <a:r>
              <a:rPr lang="en-US" sz="1972" b="1">
                <a:solidFill>
                  <a:srgbClr val="FFFFFF"/>
                </a:solidFill>
                <a:latin typeface="Montserrat Ultra-Bold"/>
                <a:ea typeface="Montserrat Ultra-Bold"/>
                <a:cs typeface="Montserrat Ultra-Bold"/>
                <a:sym typeface="Montserrat Ultra-Bold"/>
              </a:rPr>
              <a:t>Socio </a:t>
            </a:r>
          </a:p>
        </p:txBody>
      </p:sp>
      <p:sp>
        <p:nvSpPr>
          <p:cNvPr id="16" name="TextBox 16"/>
          <p:cNvSpPr txBox="1"/>
          <p:nvPr/>
        </p:nvSpPr>
        <p:spPr>
          <a:xfrm>
            <a:off x="8811003" y="1848915"/>
            <a:ext cx="1506809" cy="234586"/>
          </a:xfrm>
          <a:prstGeom prst="rect">
            <a:avLst/>
          </a:prstGeom>
        </p:spPr>
        <p:txBody>
          <a:bodyPr lIns="0" tIns="0" rIns="0" bIns="0" rtlCol="0" anchor="t">
            <a:spAutoFit/>
          </a:bodyPr>
          <a:lstStyle/>
          <a:p>
            <a:pPr algn="l">
              <a:lnSpc>
                <a:spcPts val="1795"/>
              </a:lnSpc>
            </a:pPr>
            <a:r>
              <a:rPr lang="en-US" sz="1972" b="1">
                <a:solidFill>
                  <a:srgbClr val="FEFEFE"/>
                </a:solidFill>
                <a:latin typeface="Montserrat Medium"/>
                <a:ea typeface="Montserrat Medium"/>
                <a:cs typeface="Montserrat Medium"/>
                <a:sym typeface="Montserrat Medium"/>
              </a:rPr>
              <a:t>SkillsUp</a:t>
            </a:r>
          </a:p>
        </p:txBody>
      </p:sp>
      <p:sp>
        <p:nvSpPr>
          <p:cNvPr id="17" name="TextBox 17"/>
          <p:cNvSpPr txBox="1"/>
          <p:nvPr/>
        </p:nvSpPr>
        <p:spPr>
          <a:xfrm>
            <a:off x="4281066" y="7336841"/>
            <a:ext cx="2938194" cy="284412"/>
          </a:xfrm>
          <a:prstGeom prst="rect">
            <a:avLst/>
          </a:prstGeom>
        </p:spPr>
        <p:txBody>
          <a:bodyPr lIns="0" tIns="0" rIns="0" bIns="0" rtlCol="0" anchor="t">
            <a:spAutoFit/>
          </a:bodyPr>
          <a:lstStyle/>
          <a:p>
            <a:pPr algn="l">
              <a:lnSpc>
                <a:spcPts val="2311"/>
              </a:lnSpc>
              <a:spcBef>
                <a:spcPct val="0"/>
              </a:spcBef>
            </a:pPr>
            <a:r>
              <a:rPr lang="en-US" sz="1650" b="1">
                <a:solidFill>
                  <a:srgbClr val="FFFFFF"/>
                </a:solidFill>
                <a:latin typeface="Montserrat Medium"/>
                <a:ea typeface="Montserrat Medium"/>
                <a:cs typeface="Montserrat Medium"/>
                <a:sym typeface="Montserrat Medium"/>
              </a:rPr>
              <a:t>info@socioskillsup.co.za</a:t>
            </a:r>
          </a:p>
        </p:txBody>
      </p:sp>
      <p:sp>
        <p:nvSpPr>
          <p:cNvPr id="18" name="TextBox 18"/>
          <p:cNvSpPr txBox="1"/>
          <p:nvPr/>
        </p:nvSpPr>
        <p:spPr>
          <a:xfrm>
            <a:off x="8439376" y="7336841"/>
            <a:ext cx="1976995" cy="284412"/>
          </a:xfrm>
          <a:prstGeom prst="rect">
            <a:avLst/>
          </a:prstGeom>
        </p:spPr>
        <p:txBody>
          <a:bodyPr lIns="0" tIns="0" rIns="0" bIns="0" rtlCol="0" anchor="t">
            <a:spAutoFit/>
          </a:bodyPr>
          <a:lstStyle/>
          <a:p>
            <a:pPr algn="l">
              <a:lnSpc>
                <a:spcPts val="2311"/>
              </a:lnSpc>
              <a:spcBef>
                <a:spcPct val="0"/>
              </a:spcBef>
            </a:pPr>
            <a:r>
              <a:rPr lang="en-US" sz="1650" b="1">
                <a:solidFill>
                  <a:srgbClr val="FFFFFF"/>
                </a:solidFill>
                <a:latin typeface="Montserrat Medium"/>
                <a:ea typeface="Montserrat Medium"/>
                <a:cs typeface="Montserrat Medium"/>
                <a:sym typeface="Montserrat Medium"/>
              </a:rPr>
              <a:t>081 779 4843</a:t>
            </a:r>
          </a:p>
        </p:txBody>
      </p:sp>
      <p:sp>
        <p:nvSpPr>
          <p:cNvPr id="19" name="TextBox 19"/>
          <p:cNvSpPr txBox="1"/>
          <p:nvPr/>
        </p:nvSpPr>
        <p:spPr>
          <a:xfrm>
            <a:off x="11698103" y="7336841"/>
            <a:ext cx="3188942" cy="284412"/>
          </a:xfrm>
          <a:prstGeom prst="rect">
            <a:avLst/>
          </a:prstGeom>
        </p:spPr>
        <p:txBody>
          <a:bodyPr lIns="0" tIns="0" rIns="0" bIns="0" rtlCol="0" anchor="t">
            <a:spAutoFit/>
          </a:bodyPr>
          <a:lstStyle/>
          <a:p>
            <a:pPr algn="l">
              <a:lnSpc>
                <a:spcPts val="2311"/>
              </a:lnSpc>
              <a:spcBef>
                <a:spcPct val="0"/>
              </a:spcBef>
            </a:pPr>
            <a:r>
              <a:rPr lang="en-US" sz="1650" b="1">
                <a:solidFill>
                  <a:srgbClr val="FFFFFF"/>
                </a:solidFill>
                <a:latin typeface="Montserrat Medium"/>
                <a:ea typeface="Montserrat Medium"/>
                <a:cs typeface="Montserrat Medium"/>
                <a:sym typeface="Montserrat Medium"/>
              </a:rPr>
              <a:t>www.socioskillsup.co.za</a:t>
            </a:r>
          </a:p>
        </p:txBody>
      </p:sp>
      <p:sp>
        <p:nvSpPr>
          <p:cNvPr id="20" name="TextBox 20"/>
          <p:cNvSpPr txBox="1"/>
          <p:nvPr/>
        </p:nvSpPr>
        <p:spPr>
          <a:xfrm>
            <a:off x="8246988" y="8914638"/>
            <a:ext cx="1128031" cy="563499"/>
          </a:xfrm>
          <a:prstGeom prst="rect">
            <a:avLst/>
          </a:prstGeom>
        </p:spPr>
        <p:txBody>
          <a:bodyPr lIns="0" tIns="0" rIns="0" bIns="0" rtlCol="0" anchor="t">
            <a:spAutoFit/>
          </a:bodyPr>
          <a:lstStyle/>
          <a:p>
            <a:pPr algn="ctr">
              <a:lnSpc>
                <a:spcPts val="4116"/>
              </a:lnSpc>
              <a:spcBef>
                <a:spcPct val="0"/>
              </a:spcBef>
            </a:pPr>
            <a:r>
              <a:rPr lang="en-US" sz="2940">
                <a:solidFill>
                  <a:srgbClr val="FFFFFF"/>
                </a:solidFill>
                <a:latin typeface="Technocrat"/>
                <a:ea typeface="Technocrat"/>
                <a:cs typeface="Technocrat"/>
                <a:sym typeface="Technocrat"/>
              </a:rPr>
              <a:t>10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592</Words>
  <Application>Microsoft Office PowerPoint</Application>
  <PresentationFormat>Custom</PresentationFormat>
  <Paragraphs>64</Paragraphs>
  <Slides>10</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vt:i4>
      </vt:variant>
    </vt:vector>
  </HeadingPairs>
  <TitlesOfParts>
    <vt:vector size="19" baseType="lpstr">
      <vt:lpstr>Montserrat Heavy</vt:lpstr>
      <vt:lpstr>Montserrat Medium</vt:lpstr>
      <vt:lpstr>Arial</vt:lpstr>
      <vt:lpstr>Montserrat Ultra-Bold</vt:lpstr>
      <vt:lpstr>Calibri</vt:lpstr>
      <vt:lpstr>Technocrat</vt:lpstr>
      <vt:lpstr>Montserrat Medium Italics</vt:lpstr>
      <vt:lpstr>Arial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Purple Modern Futuristic Technology Pitch Deck Presentation</dc:title>
  <dc:creator>mahlogonolo ngoepe</dc:creator>
  <cp:lastModifiedBy>mahlogonolo ngoepe</cp:lastModifiedBy>
  <cp:revision>1</cp:revision>
  <dcterms:created xsi:type="dcterms:W3CDTF">2006-08-16T00:00:00Z</dcterms:created>
  <dcterms:modified xsi:type="dcterms:W3CDTF">2024-10-01T16:44:26Z</dcterms:modified>
  <dc:identifier>DAGSVmf0dgg</dc:identifier>
</cp:coreProperties>
</file>